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3"/>
  </p:notesMasterIdLst>
  <p:sldIdLst>
    <p:sldId id="256" r:id="rId2"/>
    <p:sldId id="260" r:id="rId3"/>
    <p:sldId id="257" r:id="rId4"/>
    <p:sldId id="271" r:id="rId5"/>
    <p:sldId id="272" r:id="rId6"/>
    <p:sldId id="273" r:id="rId7"/>
    <p:sldId id="274" r:id="rId8"/>
    <p:sldId id="275" r:id="rId9"/>
    <p:sldId id="276" r:id="rId10"/>
    <p:sldId id="277" r:id="rId11"/>
    <p:sldId id="270"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Poppi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2522" autoAdjust="0"/>
  </p:normalViewPr>
  <p:slideViewPr>
    <p:cSldViewPr>
      <p:cViewPr varScale="1">
        <p:scale>
          <a:sx n="48" d="100"/>
          <a:sy n="48" d="100"/>
        </p:scale>
        <p:origin x="109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AB2E4D-2A38-4AE6-9EA9-FCACD833352B}"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9899A-31FF-4BDA-B22D-501191EF33EB}" type="slidenum">
              <a:rPr lang="en-US" smtClean="0"/>
              <a:t>‹#›</a:t>
            </a:fld>
            <a:endParaRPr lang="en-US"/>
          </a:p>
        </p:txBody>
      </p:sp>
    </p:spTree>
    <p:extLst>
      <p:ext uri="{BB962C8B-B14F-4D97-AF65-F5344CB8AC3E}">
        <p14:creationId xmlns:p14="http://schemas.microsoft.com/office/powerpoint/2010/main" val="1453315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Khả năng xử lý lượng dữ liệu lớn: DCS có thể xử lý hàng ngàn tín hiệu đầu vào và đầu ra từ các thiết bị trong hệ thống, đồng thời cho phép xử lý dữ liệu trong thời gian thực.</a:t>
            </a:r>
          </a:p>
          <a:p>
            <a:endParaRPr lang="vi-VN"/>
          </a:p>
          <a:p>
            <a:r>
              <a:rPr lang="vi-VN"/>
              <a:t>Cấu trúc phân tán: Hệ thống DCS được thiết kế theo cấu trúc phân tán, cho phép các điểm điều khiển và giám sát được đặt gần với các thiết bị cần điều khiển và giám sát, giúp giảm thiểu chi phí cáp điều khiển và cải thiện độ tin cậy của hệ thống.</a:t>
            </a:r>
          </a:p>
          <a:p>
            <a:endParaRPr lang="vi-VN"/>
          </a:p>
          <a:p>
            <a:r>
              <a:rPr lang="vi-VN"/>
              <a:t>Tính linh hoạt và dễ dàng mở rộng: DCS cho phép dễ dàng thêm các thiết bị, tín hiệu và chức năng mới vào hệ thống, giúp hệ thống có thể mở rộng và thích nghi với các nhu cầu mới của công nghiệp.</a:t>
            </a:r>
          </a:p>
          <a:p>
            <a:endParaRPr lang="vi-VN"/>
          </a:p>
          <a:p>
            <a:r>
              <a:rPr lang="vi-VN"/>
              <a:t>Khả năng giám sát từ xa: DCS cho phép giám sát và điều khiển từ xa qua mạng, giúp giảm thiểu chi phí vận hành và tăng cường tính linh hoạt của hệ thống.</a:t>
            </a:r>
          </a:p>
          <a:p>
            <a:endParaRPr lang="vi-VN"/>
          </a:p>
          <a:p>
            <a:r>
              <a:rPr lang="vi-VN"/>
              <a:t>Độ tin cậy cao: DCS được thiết kế để đảm bảo độ tin cậy cao, với các chức năng phục hồi và khôi phục dữ liệu nhanh chóng khi xảy ra sự cố.</a:t>
            </a:r>
            <a:endParaRPr lang="en-US"/>
          </a:p>
        </p:txBody>
      </p:sp>
      <p:sp>
        <p:nvSpPr>
          <p:cNvPr id="4" name="Slide Number Placeholder 3"/>
          <p:cNvSpPr>
            <a:spLocks noGrp="1"/>
          </p:cNvSpPr>
          <p:nvPr>
            <p:ph type="sldNum" sz="quarter" idx="5"/>
          </p:nvPr>
        </p:nvSpPr>
        <p:spPr/>
        <p:txBody>
          <a:bodyPr/>
          <a:lstStyle/>
          <a:p>
            <a:fld id="{9F69899A-31FF-4BDA-B22D-501191EF33EB}" type="slidenum">
              <a:rPr lang="en-US" smtClean="0"/>
              <a:t>4</a:t>
            </a:fld>
            <a:endParaRPr lang="en-US"/>
          </a:p>
        </p:txBody>
      </p:sp>
    </p:spTree>
    <p:extLst>
      <p:ext uri="{BB962C8B-B14F-4D97-AF65-F5344CB8AC3E}">
        <p14:creationId xmlns:p14="http://schemas.microsoft.com/office/powerpoint/2010/main" val="4249199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Khả năng xử lý lượng dữ liệu lớn: DCS có thể xử lý hàng ngàn tín hiệu đầu vào và đầu ra từ các thiết bị trong hệ thống, đồng thời cho phép xử lý dữ liệu trong thời gian thực.</a:t>
            </a:r>
          </a:p>
          <a:p>
            <a:endParaRPr lang="vi-VN"/>
          </a:p>
          <a:p>
            <a:r>
              <a:rPr lang="vi-VN"/>
              <a:t>Cấu trúc phân tán: Hệ thống DCS được thiết kế theo cấu trúc phân tán, cho phép các điểm điều khiển và giám sát được đặt gần với các thiết bị cần điều khiển và giám sát, giúp giảm thiểu chi phí cáp điều khiển và cải thiện độ tin cậy của hệ thống.</a:t>
            </a:r>
          </a:p>
          <a:p>
            <a:endParaRPr lang="vi-VN"/>
          </a:p>
          <a:p>
            <a:r>
              <a:rPr lang="vi-VN"/>
              <a:t>Tính linh hoạt và dễ dàng mở rộng: DCS cho phép dễ dàng thêm các thiết bị, tín hiệu và chức năng mới vào hệ thống, giúp hệ thống có thể mở rộng và thích nghi với các nhu cầu mới của công nghiệp.</a:t>
            </a:r>
          </a:p>
          <a:p>
            <a:endParaRPr lang="vi-VN"/>
          </a:p>
          <a:p>
            <a:r>
              <a:rPr lang="vi-VN"/>
              <a:t>Khả năng giám sát từ xa: DCS cho phép giám sát và điều khiển từ xa qua mạng, giúp giảm thiểu chi phí vận hành và tăng cường tính linh hoạt của hệ thống.</a:t>
            </a:r>
          </a:p>
          <a:p>
            <a:endParaRPr lang="vi-VN"/>
          </a:p>
          <a:p>
            <a:r>
              <a:rPr lang="vi-VN"/>
              <a:t>Độ tin cậy cao: DCS được thiết kế để đảm bảo độ tin cậy cao, với các chức năng phục hồi và khôi phục dữ liệu nhanh chóng khi xảy ra sự cố.</a:t>
            </a:r>
            <a:endParaRPr lang="en-US"/>
          </a:p>
        </p:txBody>
      </p:sp>
      <p:sp>
        <p:nvSpPr>
          <p:cNvPr id="4" name="Slide Number Placeholder 3"/>
          <p:cNvSpPr>
            <a:spLocks noGrp="1"/>
          </p:cNvSpPr>
          <p:nvPr>
            <p:ph type="sldNum" sz="quarter" idx="5"/>
          </p:nvPr>
        </p:nvSpPr>
        <p:spPr/>
        <p:txBody>
          <a:bodyPr/>
          <a:lstStyle/>
          <a:p>
            <a:fld id="{9F69899A-31FF-4BDA-B22D-501191EF33EB}" type="slidenum">
              <a:rPr lang="en-US" smtClean="0"/>
              <a:t>5</a:t>
            </a:fld>
            <a:endParaRPr lang="en-US"/>
          </a:p>
        </p:txBody>
      </p:sp>
    </p:spTree>
    <p:extLst>
      <p:ext uri="{BB962C8B-B14F-4D97-AF65-F5344CB8AC3E}">
        <p14:creationId xmlns:p14="http://schemas.microsoft.com/office/powerpoint/2010/main" val="1977853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Khả năng xử lý lượng dữ liệu lớn: DCS có thể xử lý hàng ngàn tín hiệu đầu vào và đầu ra từ các thiết bị trong hệ thống, đồng thời cho phép xử lý dữ liệu trong thời gian thực.</a:t>
            </a:r>
          </a:p>
          <a:p>
            <a:endParaRPr lang="vi-VN"/>
          </a:p>
          <a:p>
            <a:r>
              <a:rPr lang="vi-VN"/>
              <a:t>Cấu trúc phân tán: Hệ thống DCS được thiết kế theo cấu trúc phân tán, cho phép các điểm điều khiển và giám sát được đặt gần với các thiết bị cần điều khiển và giám sát, giúp giảm thiểu chi phí cáp điều khiển và cải thiện độ tin cậy của hệ thống.</a:t>
            </a:r>
          </a:p>
          <a:p>
            <a:endParaRPr lang="vi-VN"/>
          </a:p>
          <a:p>
            <a:r>
              <a:rPr lang="vi-VN"/>
              <a:t>Tính linh hoạt và dễ dàng mở rộng: DCS cho phép dễ dàng thêm các thiết bị, tín hiệu và chức năng mới vào hệ thống, giúp hệ thống có thể mở rộng và thích nghi với các nhu cầu mới của công nghiệp.</a:t>
            </a:r>
          </a:p>
          <a:p>
            <a:endParaRPr lang="vi-VN"/>
          </a:p>
          <a:p>
            <a:r>
              <a:rPr lang="vi-VN"/>
              <a:t>Khả năng giám sát từ xa: DCS cho phép giám sát và điều khiển từ xa qua mạng, giúp giảm thiểu chi phí vận hành và tăng cường tính linh hoạt của hệ thống.</a:t>
            </a:r>
          </a:p>
          <a:p>
            <a:endParaRPr lang="vi-VN"/>
          </a:p>
          <a:p>
            <a:r>
              <a:rPr lang="vi-VN"/>
              <a:t>Độ tin cậy cao: DCS được thiết kế để đảm bảo độ tin cậy cao, với các chức năng phục hồi và khôi phục dữ liệu nhanh chóng khi xảy ra sự cố.</a:t>
            </a:r>
            <a:endParaRPr lang="en-US"/>
          </a:p>
        </p:txBody>
      </p:sp>
      <p:sp>
        <p:nvSpPr>
          <p:cNvPr id="4" name="Slide Number Placeholder 3"/>
          <p:cNvSpPr>
            <a:spLocks noGrp="1"/>
          </p:cNvSpPr>
          <p:nvPr>
            <p:ph type="sldNum" sz="quarter" idx="5"/>
          </p:nvPr>
        </p:nvSpPr>
        <p:spPr/>
        <p:txBody>
          <a:bodyPr/>
          <a:lstStyle/>
          <a:p>
            <a:fld id="{9F69899A-31FF-4BDA-B22D-501191EF33EB}" type="slidenum">
              <a:rPr lang="en-US" smtClean="0"/>
              <a:t>6</a:t>
            </a:fld>
            <a:endParaRPr lang="en-US"/>
          </a:p>
        </p:txBody>
      </p:sp>
    </p:spTree>
    <p:extLst>
      <p:ext uri="{BB962C8B-B14F-4D97-AF65-F5344CB8AC3E}">
        <p14:creationId xmlns:p14="http://schemas.microsoft.com/office/powerpoint/2010/main" val="481197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Khả năng xử lý lượng dữ liệu lớn: DCS có thể xử lý hàng ngàn tín hiệu đầu vào và đầu ra từ các thiết bị trong hệ thống, đồng thời cho phép xử lý dữ liệu trong thời gian thực.</a:t>
            </a:r>
          </a:p>
          <a:p>
            <a:endParaRPr lang="vi-VN"/>
          </a:p>
          <a:p>
            <a:r>
              <a:rPr lang="vi-VN"/>
              <a:t>Cấu trúc phân tán: Hệ thống DCS được thiết kế theo cấu trúc phân tán, cho phép các điểm điều khiển và giám sát được đặt gần với các thiết bị cần điều khiển và giám sát, giúp giảm thiểu chi phí cáp điều khiển và cải thiện độ tin cậy của hệ thống.</a:t>
            </a:r>
          </a:p>
          <a:p>
            <a:endParaRPr lang="vi-VN"/>
          </a:p>
          <a:p>
            <a:r>
              <a:rPr lang="vi-VN"/>
              <a:t>Tính linh hoạt và dễ dàng mở rộng: DCS cho phép dễ dàng thêm các thiết bị, tín hiệu và chức năng mới vào hệ thống, giúp hệ thống có thể mở rộng và thích nghi với các nhu cầu mới của công nghiệp.</a:t>
            </a:r>
          </a:p>
          <a:p>
            <a:endParaRPr lang="vi-VN"/>
          </a:p>
          <a:p>
            <a:r>
              <a:rPr lang="vi-VN"/>
              <a:t>Khả năng giám sát từ xa: DCS cho phép giám sát và điều khiển từ xa qua mạng, giúp giảm thiểu chi phí vận hành và tăng cường tính linh hoạt của hệ thống.</a:t>
            </a:r>
          </a:p>
          <a:p>
            <a:endParaRPr lang="vi-VN"/>
          </a:p>
          <a:p>
            <a:r>
              <a:rPr lang="vi-VN"/>
              <a:t>Độ tin cậy cao: DCS được thiết kế để đảm bảo độ tin cậy cao, với các chức năng phục hồi và khôi phục dữ liệu nhanh chóng khi xảy ra sự cố.</a:t>
            </a:r>
            <a:endParaRPr lang="en-US"/>
          </a:p>
        </p:txBody>
      </p:sp>
      <p:sp>
        <p:nvSpPr>
          <p:cNvPr id="4" name="Slide Number Placeholder 3"/>
          <p:cNvSpPr>
            <a:spLocks noGrp="1"/>
          </p:cNvSpPr>
          <p:nvPr>
            <p:ph type="sldNum" sz="quarter" idx="5"/>
          </p:nvPr>
        </p:nvSpPr>
        <p:spPr/>
        <p:txBody>
          <a:bodyPr/>
          <a:lstStyle/>
          <a:p>
            <a:fld id="{9F69899A-31FF-4BDA-B22D-501191EF33EB}" type="slidenum">
              <a:rPr lang="en-US" smtClean="0"/>
              <a:t>7</a:t>
            </a:fld>
            <a:endParaRPr lang="en-US"/>
          </a:p>
        </p:txBody>
      </p:sp>
    </p:spTree>
    <p:extLst>
      <p:ext uri="{BB962C8B-B14F-4D97-AF65-F5344CB8AC3E}">
        <p14:creationId xmlns:p14="http://schemas.microsoft.com/office/powerpoint/2010/main" val="2723351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Khả năng xử lý lượng dữ liệu lớn: DCS có thể xử lý hàng ngàn tín hiệu đầu vào và đầu ra từ các thiết bị trong hệ thống, đồng thời cho phép xử lý dữ liệu trong thời gian thực.</a:t>
            </a:r>
          </a:p>
          <a:p>
            <a:endParaRPr lang="vi-VN"/>
          </a:p>
          <a:p>
            <a:r>
              <a:rPr lang="vi-VN"/>
              <a:t>Cấu trúc phân tán: Hệ thống DCS được thiết kế theo cấu trúc phân tán, cho phép các điểm điều khiển và giám sát được đặt gần với các thiết bị cần điều khiển và giám sát, giúp giảm thiểu chi phí cáp điều khiển và cải thiện độ tin cậy của hệ thống.</a:t>
            </a:r>
          </a:p>
          <a:p>
            <a:endParaRPr lang="vi-VN"/>
          </a:p>
          <a:p>
            <a:r>
              <a:rPr lang="vi-VN"/>
              <a:t>Tính linh hoạt và dễ dàng mở rộng: DCS cho phép dễ dàng thêm các thiết bị, tín hiệu và chức năng mới vào hệ thống, giúp hệ thống có thể mở rộng và thích nghi với các nhu cầu mới của công nghiệp.</a:t>
            </a:r>
          </a:p>
          <a:p>
            <a:endParaRPr lang="vi-VN"/>
          </a:p>
          <a:p>
            <a:r>
              <a:rPr lang="vi-VN"/>
              <a:t>Khả năng giám sát từ xa: DCS cho phép giám sát và điều khiển từ xa qua mạng, giúp giảm thiểu chi phí vận hành và tăng cường tính linh hoạt của hệ thống.</a:t>
            </a:r>
          </a:p>
          <a:p>
            <a:endParaRPr lang="vi-VN"/>
          </a:p>
          <a:p>
            <a:r>
              <a:rPr lang="vi-VN"/>
              <a:t>Độ tin cậy cao: DCS được thiết kế để đảm bảo độ tin cậy cao, với các chức năng phục hồi và khôi phục dữ liệu nhanh chóng khi xảy ra sự cố.</a:t>
            </a:r>
            <a:endParaRPr lang="en-US"/>
          </a:p>
        </p:txBody>
      </p:sp>
      <p:sp>
        <p:nvSpPr>
          <p:cNvPr id="4" name="Slide Number Placeholder 3"/>
          <p:cNvSpPr>
            <a:spLocks noGrp="1"/>
          </p:cNvSpPr>
          <p:nvPr>
            <p:ph type="sldNum" sz="quarter" idx="5"/>
          </p:nvPr>
        </p:nvSpPr>
        <p:spPr/>
        <p:txBody>
          <a:bodyPr/>
          <a:lstStyle/>
          <a:p>
            <a:fld id="{9F69899A-31FF-4BDA-B22D-501191EF33EB}" type="slidenum">
              <a:rPr lang="en-US" smtClean="0"/>
              <a:t>8</a:t>
            </a:fld>
            <a:endParaRPr lang="en-US"/>
          </a:p>
        </p:txBody>
      </p:sp>
    </p:spTree>
    <p:extLst>
      <p:ext uri="{BB962C8B-B14F-4D97-AF65-F5344CB8AC3E}">
        <p14:creationId xmlns:p14="http://schemas.microsoft.com/office/powerpoint/2010/main" val="2084493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Khả năng xử lý lượng dữ liệu lớn: DCS có thể xử lý hàng ngàn tín hiệu đầu vào và đầu ra từ các thiết bị trong hệ thống, đồng thời cho phép xử lý dữ liệu trong thời gian thực.</a:t>
            </a:r>
          </a:p>
          <a:p>
            <a:endParaRPr lang="vi-VN"/>
          </a:p>
          <a:p>
            <a:r>
              <a:rPr lang="vi-VN"/>
              <a:t>Cấu trúc phân tán: Hệ thống DCS được thiết kế theo cấu trúc phân tán, cho phép các điểm điều khiển và giám sát được đặt gần với các thiết bị cần điều khiển và giám sát, giúp giảm thiểu chi phí cáp điều khiển và cải thiện độ tin cậy của hệ thống.</a:t>
            </a:r>
          </a:p>
          <a:p>
            <a:endParaRPr lang="vi-VN"/>
          </a:p>
          <a:p>
            <a:r>
              <a:rPr lang="vi-VN"/>
              <a:t>Tính linh hoạt và dễ dàng mở rộng: DCS cho phép dễ dàng thêm các thiết bị, tín hiệu và chức năng mới vào hệ thống, giúp hệ thống có thể mở rộng và thích nghi với các nhu cầu mới của công nghiệp.</a:t>
            </a:r>
          </a:p>
          <a:p>
            <a:endParaRPr lang="vi-VN"/>
          </a:p>
          <a:p>
            <a:r>
              <a:rPr lang="vi-VN"/>
              <a:t>Khả năng giám sát từ xa: DCS cho phép giám sát và điều khiển từ xa qua mạng, giúp giảm thiểu chi phí vận hành và tăng cường tính linh hoạt của hệ thống.</a:t>
            </a:r>
          </a:p>
          <a:p>
            <a:endParaRPr lang="vi-VN"/>
          </a:p>
          <a:p>
            <a:r>
              <a:rPr lang="vi-VN"/>
              <a:t>Độ tin cậy cao: DCS được thiết kế để đảm bảo độ tin cậy cao, với các chức năng phục hồi và khôi phục dữ liệu nhanh chóng khi xảy ra sự cố.</a:t>
            </a:r>
            <a:endParaRPr lang="en-US"/>
          </a:p>
        </p:txBody>
      </p:sp>
      <p:sp>
        <p:nvSpPr>
          <p:cNvPr id="4" name="Slide Number Placeholder 3"/>
          <p:cNvSpPr>
            <a:spLocks noGrp="1"/>
          </p:cNvSpPr>
          <p:nvPr>
            <p:ph type="sldNum" sz="quarter" idx="5"/>
          </p:nvPr>
        </p:nvSpPr>
        <p:spPr/>
        <p:txBody>
          <a:bodyPr/>
          <a:lstStyle/>
          <a:p>
            <a:fld id="{9F69899A-31FF-4BDA-B22D-501191EF33EB}" type="slidenum">
              <a:rPr lang="en-US" smtClean="0"/>
              <a:t>9</a:t>
            </a:fld>
            <a:endParaRPr lang="en-US"/>
          </a:p>
        </p:txBody>
      </p:sp>
    </p:spTree>
    <p:extLst>
      <p:ext uri="{BB962C8B-B14F-4D97-AF65-F5344CB8AC3E}">
        <p14:creationId xmlns:p14="http://schemas.microsoft.com/office/powerpoint/2010/main" val="363580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Khả năng xử lý lượng dữ liệu lớn: DCS có thể xử lý hàng ngàn tín hiệu đầu vào và đầu ra từ các thiết bị trong hệ thống, đồng thời cho phép xử lý dữ liệu trong thời gian thực.</a:t>
            </a:r>
          </a:p>
          <a:p>
            <a:endParaRPr lang="vi-VN"/>
          </a:p>
          <a:p>
            <a:r>
              <a:rPr lang="vi-VN"/>
              <a:t>Cấu trúc phân tán: Hệ thống DCS được thiết kế theo cấu trúc phân tán, cho phép các điểm điều khiển và giám sát được đặt gần với các thiết bị cần điều khiển và giám sát, giúp giảm thiểu chi phí cáp điều khiển và cải thiện độ tin cậy của hệ thống.</a:t>
            </a:r>
          </a:p>
          <a:p>
            <a:endParaRPr lang="vi-VN"/>
          </a:p>
          <a:p>
            <a:r>
              <a:rPr lang="vi-VN"/>
              <a:t>Tính linh hoạt và dễ dàng mở rộng: DCS cho phép dễ dàng thêm các thiết bị, tín hiệu và chức năng mới vào hệ thống, giúp hệ thống có thể mở rộng và thích nghi với các nhu cầu mới của công nghiệp.</a:t>
            </a:r>
          </a:p>
          <a:p>
            <a:endParaRPr lang="vi-VN"/>
          </a:p>
          <a:p>
            <a:r>
              <a:rPr lang="vi-VN"/>
              <a:t>Khả năng giám sát từ xa: DCS cho phép giám sát và điều khiển từ xa qua mạng, giúp giảm thiểu chi phí vận hành và tăng cường tính linh hoạt của hệ thống.</a:t>
            </a:r>
          </a:p>
          <a:p>
            <a:endParaRPr lang="vi-VN"/>
          </a:p>
          <a:p>
            <a:r>
              <a:rPr lang="vi-VN"/>
              <a:t>Độ tin cậy cao: DCS được thiết kế để đảm bảo độ tin cậy cao, với các chức năng phục hồi và khôi phục dữ liệu nhanh chóng khi xảy ra sự cố.</a:t>
            </a:r>
            <a:endParaRPr lang="en-US"/>
          </a:p>
        </p:txBody>
      </p:sp>
      <p:sp>
        <p:nvSpPr>
          <p:cNvPr id="4" name="Slide Number Placeholder 3"/>
          <p:cNvSpPr>
            <a:spLocks noGrp="1"/>
          </p:cNvSpPr>
          <p:nvPr>
            <p:ph type="sldNum" sz="quarter" idx="5"/>
          </p:nvPr>
        </p:nvSpPr>
        <p:spPr/>
        <p:txBody>
          <a:bodyPr/>
          <a:lstStyle/>
          <a:p>
            <a:fld id="{9F69899A-31FF-4BDA-B22D-501191EF33EB}" type="slidenum">
              <a:rPr lang="en-US" smtClean="0"/>
              <a:t>10</a:t>
            </a:fld>
            <a:endParaRPr lang="en-US"/>
          </a:p>
        </p:txBody>
      </p:sp>
    </p:spTree>
    <p:extLst>
      <p:ext uri="{BB962C8B-B14F-4D97-AF65-F5344CB8AC3E}">
        <p14:creationId xmlns:p14="http://schemas.microsoft.com/office/powerpoint/2010/main" val="3224852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3BB2C7-61F4-4237-92B2-62EC9CAAB0E8}" type="datetime1">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EE88EA-8890-4B79-B107-07B05D2EB9C9}" type="datetime1">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902337-0445-4443-8936-5F6A96C9D617}" type="datetime1">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EFB233-47F2-469D-9658-36F8E39C418B}" type="datetime1">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D3A1FE-B400-4EC8-8F1C-B495E23EBFC3}" type="datetime1">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68FCFE-D1E2-4E49-81E9-70CCBAED47EB}" type="datetime1">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7EEEA-560D-42EA-83B8-C361D2667855}" type="datetime1">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0C195D-7070-4D5C-93A3-F9D6CF67AB0D}" type="datetime1">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92092-DD1D-4712-9591-6605CFA8DE25}" type="datetime1">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C56CA6-BE3F-463D-B3A4-74A8F1B1403C}" type="datetime1">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E509BE-D6C6-40B9-86C0-4E6966429FDA}" type="datetime1">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CF6B2-12C7-4C50-B604-2DA76144686F}" type="datetime1">
              <a:rPr lang="en-US" smtClean="0"/>
              <a:t>4/25/2023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2361738" y="8355788"/>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3317525">
            <a:off x="-6239488" y="8326323"/>
            <a:ext cx="13531543" cy="4425516"/>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2438439">
            <a:off x="14798984" y="-2188026"/>
            <a:ext cx="10774053" cy="4773130"/>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184404" y="-5686260"/>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494275" y="315297"/>
            <a:ext cx="18495667" cy="1949957"/>
          </a:xfrm>
          <a:prstGeom prst="rect">
            <a:avLst/>
          </a:prstGeom>
        </p:spPr>
        <p:txBody>
          <a:bodyPr wrap="square" lIns="0" tIns="0" rIns="0" bIns="0" rtlCol="0" anchor="t">
            <a:spAutoFit/>
          </a:bodyPr>
          <a:lstStyle/>
          <a:p>
            <a:pPr algn="ctr">
              <a:lnSpc>
                <a:spcPts val="8117"/>
              </a:lnSpc>
            </a:pPr>
            <a:r>
              <a:rPr lang="vi-VN" sz="4000">
                <a:solidFill>
                  <a:srgbClr val="000000"/>
                </a:solidFill>
                <a:latin typeface="+mj-lt"/>
              </a:rPr>
              <a:t>TRƯỜNG ĐẠI HỌC KỸ THUẬT CÔNG NGHIỆP THÁI NGUYÊN</a:t>
            </a:r>
            <a:br>
              <a:rPr lang="vi-VN" sz="4000">
                <a:solidFill>
                  <a:srgbClr val="000000"/>
                </a:solidFill>
                <a:latin typeface="+mj-lt"/>
              </a:rPr>
            </a:br>
            <a:r>
              <a:rPr lang="vi-VN" sz="4000" b="1">
                <a:solidFill>
                  <a:srgbClr val="000000"/>
                </a:solidFill>
                <a:latin typeface="+mj-lt"/>
              </a:rPr>
              <a:t>KHOA ĐIỆN TỬ</a:t>
            </a:r>
            <a:endParaRPr lang="en-US" sz="4000" b="1">
              <a:solidFill>
                <a:srgbClr val="000000"/>
              </a:solidFill>
              <a:latin typeface="+mj-lt"/>
            </a:endParaRPr>
          </a:p>
        </p:txBody>
      </p:sp>
      <p:pic>
        <p:nvPicPr>
          <p:cNvPr id="39" name="Picture 38">
            <a:extLst>
              <a:ext uri="{FF2B5EF4-FFF2-40B4-BE49-F238E27FC236}">
                <a16:creationId xmlns:a16="http://schemas.microsoft.com/office/drawing/2014/main" id="{CBFB5069-B49C-4942-97C9-3B3D98B44E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2806" y="2814971"/>
            <a:ext cx="2598604" cy="2598604"/>
          </a:xfrm>
          <a:prstGeom prst="rect">
            <a:avLst/>
          </a:prstGeom>
        </p:spPr>
      </p:pic>
      <p:sp>
        <p:nvSpPr>
          <p:cNvPr id="40" name="Subtitle 2">
            <a:extLst>
              <a:ext uri="{FF2B5EF4-FFF2-40B4-BE49-F238E27FC236}">
                <a16:creationId xmlns:a16="http://schemas.microsoft.com/office/drawing/2014/main" id="{A1B1689A-BD92-4418-9AFB-AAD882207A22}"/>
              </a:ext>
            </a:extLst>
          </p:cNvPr>
          <p:cNvSpPr txBox="1">
            <a:spLocks/>
          </p:cNvSpPr>
          <p:nvPr/>
        </p:nvSpPr>
        <p:spPr>
          <a:xfrm>
            <a:off x="5894008" y="5798170"/>
            <a:ext cx="7696200" cy="1718730"/>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vi-VN" sz="3100" b="1">
                <a:solidFill>
                  <a:srgbClr val="FF0000"/>
                </a:solidFill>
                <a:latin typeface="Times New Roman" pitchFamily="18" charset="0"/>
                <a:cs typeface="Times New Roman" pitchFamily="18" charset="0"/>
              </a:rPr>
              <a:t>BÁO CÁO </a:t>
            </a:r>
            <a:r>
              <a:rPr lang="en-US" sz="3100" b="1">
                <a:solidFill>
                  <a:srgbClr val="FF0000"/>
                </a:solidFill>
                <a:latin typeface="Times New Roman" pitchFamily="18" charset="0"/>
                <a:cs typeface="Times New Roman" pitchFamily="18" charset="0"/>
              </a:rPr>
              <a:t>NGHIÊN CỨU KHOA HỌC</a:t>
            </a:r>
            <a:endParaRPr lang="vi-VN" sz="3100" b="1">
              <a:solidFill>
                <a:srgbClr val="FF0000"/>
              </a:solidFill>
              <a:latin typeface="Times New Roman" pitchFamily="18" charset="0"/>
              <a:cs typeface="Times New Roman" pitchFamily="18" charset="0"/>
            </a:endParaRPr>
          </a:p>
          <a:p>
            <a:endParaRPr lang="en-US" sz="2400" b="1">
              <a:solidFill>
                <a:srgbClr val="FF0000"/>
              </a:solidFill>
              <a:latin typeface="Times New Roman" pitchFamily="18" charset="0"/>
              <a:cs typeface="Times New Roman" pitchFamily="18" charset="0"/>
            </a:endParaRPr>
          </a:p>
          <a:p>
            <a:pPr>
              <a:lnSpc>
                <a:spcPct val="120000"/>
              </a:lnSpc>
            </a:pPr>
            <a:r>
              <a:rPr lang="en-US" sz="2600" b="1">
                <a:solidFill>
                  <a:schemeClr val="tx1"/>
                </a:solidFill>
                <a:latin typeface="Times New Roman" pitchFamily="18" charset="0"/>
                <a:cs typeface="Times New Roman" pitchFamily="18" charset="0"/>
              </a:rPr>
              <a:t>ĐỀ TÀI:</a:t>
            </a:r>
            <a:r>
              <a:rPr lang="vi-VN" sz="2600" b="1">
                <a:solidFill>
                  <a:schemeClr val="tx1"/>
                </a:solidFill>
                <a:latin typeface="Times New Roman" pitchFamily="18" charset="0"/>
                <a:cs typeface="Times New Roman" pitchFamily="18" charset="0"/>
              </a:rPr>
              <a:t> </a:t>
            </a:r>
            <a:r>
              <a:rPr lang="en-US" sz="2600" b="1">
                <a:solidFill>
                  <a:schemeClr val="bg2">
                    <a:lumMod val="10000"/>
                  </a:schemeClr>
                </a:solidFill>
                <a:latin typeface="Times New Roman" pitchFamily="18" charset="0"/>
                <a:cs typeface="Times New Roman" pitchFamily="18" charset="0"/>
              </a:rPr>
              <a:t>NGHIÊN CỨU XÂY DỰNG MÔ HÌNH ĐIỀU KHIỂN, GIÁM SÁT ĐA HỆ VI ĐIỀU KHIỂN PHÂN TÁN THÔNG QUA MẠNG NỘI BỘ LAN</a:t>
            </a:r>
            <a:endParaRPr lang="vi-VN" sz="2600" b="1">
              <a:solidFill>
                <a:schemeClr val="bg2">
                  <a:lumMod val="10000"/>
                </a:schemeClr>
              </a:solidFill>
              <a:latin typeface="Times New Roman" pitchFamily="18" charset="0"/>
              <a:cs typeface="Times New Roman" pitchFamily="18" charset="0"/>
            </a:endParaRPr>
          </a:p>
        </p:txBody>
      </p:sp>
      <p:sp>
        <p:nvSpPr>
          <p:cNvPr id="41" name="Rectangle 40">
            <a:extLst>
              <a:ext uri="{FF2B5EF4-FFF2-40B4-BE49-F238E27FC236}">
                <a16:creationId xmlns:a16="http://schemas.microsoft.com/office/drawing/2014/main" id="{9538521A-EA1B-418A-B71F-7625E49DAC99}"/>
              </a:ext>
            </a:extLst>
          </p:cNvPr>
          <p:cNvSpPr/>
          <p:nvPr/>
        </p:nvSpPr>
        <p:spPr>
          <a:xfrm>
            <a:off x="6694108" y="8160056"/>
            <a:ext cx="6096000" cy="830997"/>
          </a:xfrm>
          <a:prstGeom prst="rect">
            <a:avLst/>
          </a:prstGeom>
        </p:spPr>
        <p:txBody>
          <a:bodyPr>
            <a:spAutoFit/>
          </a:bodyPr>
          <a:lstStyle/>
          <a:p>
            <a:r>
              <a:rPr lang="vi-VN" sz="2400">
                <a:latin typeface="Times New Roman" pitchFamily="18" charset="0"/>
                <a:cs typeface="Times New Roman" pitchFamily="18" charset="0"/>
              </a:rPr>
              <a:t>Giáo viên hướng dẫn: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Th.S</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Tăng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Cẩm</a:t>
            </a:r>
            <a:r>
              <a:rPr lang="en-US" sz="2400">
                <a:latin typeface="Times New Roman" pitchFamily="18" charset="0"/>
                <a:cs typeface="Times New Roman" pitchFamily="18" charset="0"/>
              </a:rPr>
              <a:t> Nhung</a:t>
            </a:r>
          </a:p>
          <a:p>
            <a:r>
              <a:rPr lang="vi-VN" sz="2400">
                <a:latin typeface="Times New Roman" pitchFamily="18" charset="0"/>
                <a:cs typeface="Times New Roman" pitchFamily="18" charset="0"/>
              </a:rPr>
              <a:t>Sinh viên thực hiện:</a:t>
            </a:r>
            <a:r>
              <a:rPr lang="en-US" sz="2400">
                <a:latin typeface="Times New Roman" pitchFamily="18" charset="0"/>
                <a:cs typeface="Times New Roman" pitchFamily="18" charset="0"/>
              </a:rPr>
              <a:t>      Nguyễn </a:t>
            </a:r>
            <a:r>
              <a:rPr lang="en-US" sz="2400" err="1">
                <a:latin typeface="Times New Roman" pitchFamily="18" charset="0"/>
                <a:cs typeface="Times New Roman" pitchFamily="18" charset="0"/>
              </a:rPr>
              <a:t>Thọ</a:t>
            </a:r>
            <a:r>
              <a:rPr lang="en-US" sz="2400">
                <a:latin typeface="Times New Roman" pitchFamily="18" charset="0"/>
                <a:cs typeface="Times New Roman" pitchFamily="18" charset="0"/>
              </a:rPr>
              <a:t> Duy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942062" y="812832"/>
            <a:ext cx="16477376" cy="654025"/>
          </a:xfrm>
          <a:prstGeom prst="rect">
            <a:avLst/>
          </a:prstGeom>
        </p:spPr>
        <p:txBody>
          <a:bodyPr wrap="square" lIns="0" tIns="0" rIns="0" bIns="0" rtlCol="0" anchor="t">
            <a:spAutoFit/>
          </a:bodyPr>
          <a:lstStyle/>
          <a:p>
            <a:pPr algn="ctr">
              <a:lnSpc>
                <a:spcPts val="5084"/>
              </a:lnSpc>
            </a:pPr>
            <a:r>
              <a:rPr lang="vi-VN" sz="4499" b="1" spc="-134">
                <a:solidFill>
                  <a:srgbClr val="000000"/>
                </a:solidFill>
                <a:latin typeface="Times New Roman" panose="02020603050405020304" pitchFamily="18" charset="0"/>
                <a:cs typeface="Times New Roman" panose="02020603050405020304" pitchFamily="18" charset="0"/>
              </a:rPr>
              <a:t>CHƯƠNG</a:t>
            </a:r>
            <a:r>
              <a:rPr lang="en-US" sz="4499" b="1" spc="-134">
                <a:solidFill>
                  <a:srgbClr val="000000"/>
                </a:solidFill>
                <a:latin typeface="Times New Roman" panose="02020603050405020304" pitchFamily="18" charset="0"/>
                <a:cs typeface="Times New Roman" panose="02020603050405020304" pitchFamily="18" charset="0"/>
              </a:rPr>
              <a:t> 04: </a:t>
            </a:r>
            <a:r>
              <a:rPr lang="en-US" sz="4800" b="1">
                <a:solidFill>
                  <a:srgbClr val="000000"/>
                </a:solidFill>
                <a:latin typeface="Times New Roman" panose="02020603050405020304" pitchFamily="18" charset="0"/>
                <a:cs typeface="Times New Roman" panose="02020603050405020304" pitchFamily="18" charset="0"/>
              </a:rPr>
              <a:t>THIẾT KẾ HỆ THỐNG</a:t>
            </a:r>
            <a:endParaRPr lang="en-US" sz="4499" b="1" spc="-134">
              <a:solidFill>
                <a:srgbClr val="000000"/>
              </a:solidFill>
              <a:latin typeface="Times New Roman" panose="02020603050405020304" pitchFamily="18" charset="0"/>
              <a:cs typeface="Times New Roman" panose="02020603050405020304" pitchFamily="18" charset="0"/>
            </a:endParaRPr>
          </a:p>
        </p:txBody>
      </p:sp>
      <p:grpSp>
        <p:nvGrpSpPr>
          <p:cNvPr id="41" name="Group 4">
            <a:extLst>
              <a:ext uri="{FF2B5EF4-FFF2-40B4-BE49-F238E27FC236}">
                <a16:creationId xmlns:a16="http://schemas.microsoft.com/office/drawing/2014/main" id="{6267FBF7-73F2-421A-9433-D4F8FFB833F1}"/>
              </a:ext>
            </a:extLst>
          </p:cNvPr>
          <p:cNvGrpSpPr/>
          <p:nvPr/>
        </p:nvGrpSpPr>
        <p:grpSpPr>
          <a:xfrm>
            <a:off x="3938494" y="9963150"/>
            <a:ext cx="16477376" cy="783580"/>
            <a:chOff x="0" y="0"/>
            <a:chExt cx="4339720" cy="206375"/>
          </a:xfrm>
        </p:grpSpPr>
        <p:sp>
          <p:nvSpPr>
            <p:cNvPr id="42" name="Freeform 5">
              <a:extLst>
                <a:ext uri="{FF2B5EF4-FFF2-40B4-BE49-F238E27FC236}">
                  <a16:creationId xmlns:a16="http://schemas.microsoft.com/office/drawing/2014/main" id="{9391EC8B-D951-4DC0-9F8E-4A1757A531E1}"/>
                </a:ext>
              </a:extLst>
            </p:cNvPr>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43" name="TextBox 6">
              <a:extLst>
                <a:ext uri="{FF2B5EF4-FFF2-40B4-BE49-F238E27FC236}">
                  <a16:creationId xmlns:a16="http://schemas.microsoft.com/office/drawing/2014/main" id="{A1D0C71B-480A-49AD-8902-00A2E340B483}"/>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44" name="Group 7">
            <a:extLst>
              <a:ext uri="{FF2B5EF4-FFF2-40B4-BE49-F238E27FC236}">
                <a16:creationId xmlns:a16="http://schemas.microsoft.com/office/drawing/2014/main" id="{8383586F-3911-4909-AD00-CED667EB7DA0}"/>
              </a:ext>
            </a:extLst>
          </p:cNvPr>
          <p:cNvGrpSpPr/>
          <p:nvPr/>
        </p:nvGrpSpPr>
        <p:grpSpPr>
          <a:xfrm>
            <a:off x="-1024868" y="9963150"/>
            <a:ext cx="7295490" cy="783580"/>
            <a:chOff x="0" y="0"/>
            <a:chExt cx="1921446" cy="206375"/>
          </a:xfrm>
        </p:grpSpPr>
        <p:sp>
          <p:nvSpPr>
            <p:cNvPr id="45" name="Freeform 8">
              <a:extLst>
                <a:ext uri="{FF2B5EF4-FFF2-40B4-BE49-F238E27FC236}">
                  <a16:creationId xmlns:a16="http://schemas.microsoft.com/office/drawing/2014/main" id="{89D60792-26C6-4F4A-A64E-653CBC62C5C7}"/>
                </a:ext>
              </a:extLst>
            </p:cNvPr>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46" name="TextBox 9">
              <a:extLst>
                <a:ext uri="{FF2B5EF4-FFF2-40B4-BE49-F238E27FC236}">
                  <a16:creationId xmlns:a16="http://schemas.microsoft.com/office/drawing/2014/main" id="{CE7558CB-B63E-44E0-92B8-47648A489A22}"/>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48" name="Picture 3">
            <a:extLst>
              <a:ext uri="{FF2B5EF4-FFF2-40B4-BE49-F238E27FC236}">
                <a16:creationId xmlns:a16="http://schemas.microsoft.com/office/drawing/2014/main" id="{97C83AF9-C697-4404-900D-2B4F2EEE91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a:off x="17229080" y="-587441"/>
            <a:ext cx="2117840" cy="3264897"/>
          </a:xfrm>
          <a:prstGeom prst="rect">
            <a:avLst/>
          </a:prstGeom>
        </p:spPr>
      </p:pic>
      <p:pic>
        <p:nvPicPr>
          <p:cNvPr id="17" name="Picture 2">
            <a:extLst>
              <a:ext uri="{FF2B5EF4-FFF2-40B4-BE49-F238E27FC236}">
                <a16:creationId xmlns:a16="http://schemas.microsoft.com/office/drawing/2014/main" id="{E37944BE-91DA-4129-BFD1-FFE968532C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flipV="1">
            <a:off x="-985420" y="-643458"/>
            <a:ext cx="2117840" cy="3264897"/>
          </a:xfrm>
          <a:prstGeom prst="rect">
            <a:avLst/>
          </a:prstGeom>
        </p:spPr>
      </p:pic>
      <p:pic>
        <p:nvPicPr>
          <p:cNvPr id="4" name="Picture 3">
            <a:extLst>
              <a:ext uri="{FF2B5EF4-FFF2-40B4-BE49-F238E27FC236}">
                <a16:creationId xmlns:a16="http://schemas.microsoft.com/office/drawing/2014/main" id="{511E2A9E-AD58-4DF6-819A-6A262F757209}"/>
              </a:ext>
            </a:extLst>
          </p:cNvPr>
          <p:cNvPicPr>
            <a:picLocks noChangeAspect="1"/>
          </p:cNvPicPr>
          <p:nvPr/>
        </p:nvPicPr>
        <p:blipFill>
          <a:blip r:embed="rId5"/>
          <a:stretch>
            <a:fillRect/>
          </a:stretch>
        </p:blipFill>
        <p:spPr>
          <a:xfrm>
            <a:off x="34636" y="1866900"/>
            <a:ext cx="18267219" cy="8078932"/>
          </a:xfrm>
          <a:prstGeom prst="rect">
            <a:avLst/>
          </a:prstGeom>
        </p:spPr>
      </p:pic>
    </p:spTree>
    <p:extLst>
      <p:ext uri="{BB962C8B-B14F-4D97-AF65-F5344CB8AC3E}">
        <p14:creationId xmlns:p14="http://schemas.microsoft.com/office/powerpoint/2010/main" val="309722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alphaModFix amt="80000"/>
          </a:blip>
          <a:srcRect/>
          <a:stretch>
            <a:fillRect/>
          </a:stretch>
        </p:blipFill>
        <p:spPr>
          <a:xfrm rot="-1775767" flipV="1">
            <a:off x="7864699" y="9517084"/>
            <a:ext cx="4968491" cy="236003"/>
          </a:xfrm>
          <a:prstGeom prst="rect">
            <a:avLst/>
          </a:prstGeom>
        </p:spPr>
      </p:pic>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pic>
        <p:nvPicPr>
          <p:cNvPr id="15" name="Picture 15"/>
          <p:cNvPicPr>
            <a:picLocks noChangeAspect="1"/>
          </p:cNvPicPr>
          <p:nvPr/>
        </p:nvPicPr>
        <p:blipFill>
          <a:blip r:embed="rId3"/>
          <a:srcRect/>
          <a:stretch>
            <a:fillRect/>
          </a:stretch>
        </p:blipFill>
        <p:spPr>
          <a:xfrm rot="-1813147">
            <a:off x="9836813" y="1312669"/>
            <a:ext cx="8743695" cy="7661663"/>
          </a:xfrm>
          <a:prstGeom prst="rect">
            <a:avLst/>
          </a:prstGeom>
        </p:spPr>
      </p:pic>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a:grpSpLocks noChangeAspect="1"/>
          </p:cNvGrpSpPr>
          <p:nvPr/>
        </p:nvGrpSpPr>
        <p:grpSpPr>
          <a:xfrm>
            <a:off x="10819302"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57349" r="-15856"/>
              </a:stretch>
            </a:blipFill>
          </p:spPr>
        </p:sp>
      </p:grpSp>
      <p:pic>
        <p:nvPicPr>
          <p:cNvPr id="21" name="Picture 21"/>
          <p:cNvPicPr>
            <a:picLocks noChangeAspect="1"/>
          </p:cNvPicPr>
          <p:nvPr/>
        </p:nvPicPr>
        <p:blipFill>
          <a:blip r:embed="rId2">
            <a:alphaModFix amt="80000"/>
          </a:blip>
          <a:srcRect/>
          <a:stretch>
            <a:fillRect/>
          </a:stretch>
        </p:blipFill>
        <p:spPr>
          <a:xfrm rot="-1775767">
            <a:off x="13825705" y="8472786"/>
            <a:ext cx="4968491" cy="236003"/>
          </a:xfrm>
          <a:prstGeom prst="rect">
            <a:avLst/>
          </a:prstGeom>
        </p:spPr>
      </p:pic>
      <p:pic>
        <p:nvPicPr>
          <p:cNvPr id="22" name="Picture 22"/>
          <p:cNvPicPr>
            <a:picLocks noChangeAspect="1"/>
          </p:cNvPicPr>
          <p:nvPr/>
        </p:nvPicPr>
        <p:blipFill>
          <a:blip r:embed="rId2">
            <a:alphaModFix amt="80000"/>
          </a:blip>
          <a:srcRect/>
          <a:stretch>
            <a:fillRect/>
          </a:stretch>
        </p:blipFill>
        <p:spPr>
          <a:xfrm rot="-1775767" flipV="1">
            <a:off x="11104039" y="765857"/>
            <a:ext cx="4968491" cy="236003"/>
          </a:xfrm>
          <a:prstGeom prst="rect">
            <a:avLst/>
          </a:prstGeom>
        </p:spPr>
      </p:pic>
      <p:pic>
        <p:nvPicPr>
          <p:cNvPr id="23" name="Picture 23"/>
          <p:cNvPicPr>
            <a:picLocks noChangeAspect="1"/>
          </p:cNvPicPr>
          <p:nvPr/>
        </p:nvPicPr>
        <p:blipFill>
          <a:blip r:embed="rId2">
            <a:alphaModFix amt="80000"/>
          </a:blip>
          <a:srcRect/>
          <a:stretch>
            <a:fillRect/>
          </a:stretch>
        </p:blipFill>
        <p:spPr>
          <a:xfrm rot="1804615">
            <a:off x="9891747" y="8537528"/>
            <a:ext cx="4644064" cy="220593"/>
          </a:xfrm>
          <a:prstGeom prst="rect">
            <a:avLst/>
          </a:prstGeom>
        </p:spPr>
      </p:pic>
      <p:sp>
        <p:nvSpPr>
          <p:cNvPr id="27" name="TextBox 27"/>
          <p:cNvSpPr txBox="1"/>
          <p:nvPr/>
        </p:nvSpPr>
        <p:spPr>
          <a:xfrm>
            <a:off x="1028700" y="3654741"/>
            <a:ext cx="8618543" cy="1832015"/>
          </a:xfrm>
          <a:prstGeom prst="rect">
            <a:avLst/>
          </a:prstGeom>
        </p:spPr>
        <p:txBody>
          <a:bodyPr lIns="0" tIns="0" rIns="0" bIns="0" rtlCol="0" anchor="t">
            <a:spAutoFit/>
          </a:bodyPr>
          <a:lstStyle/>
          <a:p>
            <a:pPr>
              <a:lnSpc>
                <a:spcPts val="13305"/>
              </a:lnSpc>
            </a:pPr>
            <a:r>
              <a:rPr lang="en-US" sz="11671">
                <a:solidFill>
                  <a:srgbClr val="000000"/>
                </a:solidFill>
                <a:latin typeface="Poppi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42917"/>
          <a:stretch>
            <a:fillRect/>
          </a:stretch>
        </p:blipFill>
        <p:spPr>
          <a:xfrm rot="-5400000" flipH="1" flipV="1">
            <a:off x="566602" y="-637146"/>
            <a:ext cx="2117840" cy="3264897"/>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42917"/>
          <a:stretch>
            <a:fillRect/>
          </a:stretch>
        </p:blipFill>
        <p:spPr>
          <a:xfrm rot="-5400000" flipH="1">
            <a:off x="16351493" y="-712127"/>
            <a:ext cx="2117840" cy="3264897"/>
          </a:xfrm>
          <a:prstGeom prst="rect">
            <a:avLst/>
          </a:prstGeom>
        </p:spPr>
      </p:pic>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6" name="TextBox 6"/>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709" y="2863176"/>
            <a:ext cx="6012681" cy="6112001"/>
          </a:xfrm>
          <a:prstGeom prst="rect">
            <a:avLst/>
          </a:prstGeom>
        </p:spPr>
      </p:pic>
      <p:grpSp>
        <p:nvGrpSpPr>
          <p:cNvPr id="12" name="Group 12"/>
          <p:cNvGrpSpPr/>
          <p:nvPr/>
        </p:nvGrpSpPr>
        <p:grpSpPr>
          <a:xfrm>
            <a:off x="7274129" y="2312775"/>
            <a:ext cx="1512484" cy="1299791"/>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a:solidFill>
                <a:srgbClr val="FFA916"/>
              </a:solidFill>
            </a:ln>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4844265" y="895611"/>
            <a:ext cx="9347404" cy="716543"/>
          </a:xfrm>
          <a:prstGeom prst="rect">
            <a:avLst/>
          </a:prstGeom>
        </p:spPr>
        <p:txBody>
          <a:bodyPr wrap="square" lIns="0" tIns="0" rIns="0" bIns="0" rtlCol="0" anchor="t">
            <a:spAutoFit/>
          </a:bodyPr>
          <a:lstStyle/>
          <a:p>
            <a:pPr algn="ctr">
              <a:lnSpc>
                <a:spcPts val="5174"/>
              </a:lnSpc>
            </a:pPr>
            <a:r>
              <a:rPr lang="en-US" sz="7200" b="1">
                <a:solidFill>
                  <a:srgbClr val="000000"/>
                </a:solidFill>
                <a:latin typeface="Times New Roman" panose="02020603050405020304" pitchFamily="18" charset="0"/>
                <a:ea typeface="MS UI Gothic" panose="020B0600070205080204" pitchFamily="34" charset="-128"/>
                <a:cs typeface="Times New Roman" panose="02020603050405020304" pitchFamily="18" charset="0"/>
              </a:rPr>
              <a:t>Nội Dung Thuyết Trình</a:t>
            </a:r>
          </a:p>
        </p:txBody>
      </p:sp>
      <p:sp>
        <p:nvSpPr>
          <p:cNvPr id="25" name="TextBox 25"/>
          <p:cNvSpPr txBox="1"/>
          <p:nvPr/>
        </p:nvSpPr>
        <p:spPr>
          <a:xfrm>
            <a:off x="9096231" y="2591504"/>
            <a:ext cx="4954443" cy="551433"/>
          </a:xfrm>
          <a:prstGeom prst="rect">
            <a:avLst/>
          </a:prstGeom>
        </p:spPr>
        <p:txBody>
          <a:bodyPr lIns="0" tIns="0" rIns="0" bIns="0" rtlCol="0" anchor="t">
            <a:spAutoFit/>
          </a:bodyPr>
          <a:lstStyle/>
          <a:p>
            <a:pPr>
              <a:lnSpc>
                <a:spcPts val="4275"/>
              </a:lnSpc>
              <a:spcBef>
                <a:spcPct val="0"/>
              </a:spcBef>
            </a:pPr>
            <a:r>
              <a:rPr lang="en-US" sz="4000" b="1">
                <a:solidFill>
                  <a:srgbClr val="000000"/>
                </a:solidFill>
                <a:latin typeface="Times New Roman" panose="02020603050405020304" pitchFamily="18" charset="0"/>
                <a:ea typeface="MS UI Gothic" panose="020B0600070205080204" pitchFamily="34" charset="-128"/>
                <a:cs typeface="Times New Roman" panose="02020603050405020304" pitchFamily="18" charset="0"/>
              </a:rPr>
              <a:t>Đặt vấn đề</a:t>
            </a:r>
          </a:p>
        </p:txBody>
      </p:sp>
      <p:pic>
        <p:nvPicPr>
          <p:cNvPr id="35" name="Picture 34">
            <a:extLst>
              <a:ext uri="{FF2B5EF4-FFF2-40B4-BE49-F238E27FC236}">
                <a16:creationId xmlns:a16="http://schemas.microsoft.com/office/drawing/2014/main" id="{205C77CA-E60C-4004-93C1-48B7109BF8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5502" y="4955558"/>
            <a:ext cx="1828750" cy="1828750"/>
          </a:xfrm>
          <a:prstGeom prst="rect">
            <a:avLst/>
          </a:prstGeom>
        </p:spPr>
      </p:pic>
      <p:pic>
        <p:nvPicPr>
          <p:cNvPr id="37" name="Picture 36">
            <a:extLst>
              <a:ext uri="{FF2B5EF4-FFF2-40B4-BE49-F238E27FC236}">
                <a16:creationId xmlns:a16="http://schemas.microsoft.com/office/drawing/2014/main" id="{95FF2531-DD55-490E-8854-5AF379F586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134252" y="3767491"/>
            <a:ext cx="855436" cy="855436"/>
          </a:xfrm>
          <a:prstGeom prst="rect">
            <a:avLst/>
          </a:prstGeom>
        </p:spPr>
      </p:pic>
      <p:pic>
        <p:nvPicPr>
          <p:cNvPr id="39" name="Picture 38">
            <a:extLst>
              <a:ext uri="{FF2B5EF4-FFF2-40B4-BE49-F238E27FC236}">
                <a16:creationId xmlns:a16="http://schemas.microsoft.com/office/drawing/2014/main" id="{7E2F27B3-0E62-4371-9F7A-BFE2BE4A1E6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91823" y="7193140"/>
            <a:ext cx="855436" cy="855436"/>
          </a:xfrm>
          <a:prstGeom prst="rect">
            <a:avLst/>
          </a:prstGeom>
        </p:spPr>
      </p:pic>
      <p:pic>
        <p:nvPicPr>
          <p:cNvPr id="41" name="Picture 40">
            <a:extLst>
              <a:ext uri="{FF2B5EF4-FFF2-40B4-BE49-F238E27FC236}">
                <a16:creationId xmlns:a16="http://schemas.microsoft.com/office/drawing/2014/main" id="{A44434B7-1CED-4722-A6C4-82A236B7578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47259" y="5538420"/>
            <a:ext cx="612222" cy="663026"/>
          </a:xfrm>
          <a:prstGeom prst="rect">
            <a:avLst/>
          </a:prstGeom>
        </p:spPr>
      </p:pic>
      <p:sp>
        <p:nvSpPr>
          <p:cNvPr id="58" name="TextBox 31">
            <a:extLst>
              <a:ext uri="{FF2B5EF4-FFF2-40B4-BE49-F238E27FC236}">
                <a16:creationId xmlns:a16="http://schemas.microsoft.com/office/drawing/2014/main" id="{3F0F7824-29F8-4CEB-980B-4D7D2ADC755E}"/>
              </a:ext>
            </a:extLst>
          </p:cNvPr>
          <p:cNvSpPr txBox="1"/>
          <p:nvPr/>
        </p:nvSpPr>
        <p:spPr>
          <a:xfrm>
            <a:off x="7518942" y="2591504"/>
            <a:ext cx="949282" cy="755720"/>
          </a:xfrm>
          <a:prstGeom prst="rect">
            <a:avLst/>
          </a:prstGeom>
        </p:spPr>
        <p:txBody>
          <a:bodyPr wrap="square" lIns="0" tIns="0" rIns="0" bIns="0" rtlCol="0" anchor="t">
            <a:spAutoFit/>
          </a:bodyPr>
          <a:lstStyle/>
          <a:p>
            <a:pPr algn="ctr">
              <a:lnSpc>
                <a:spcPts val="6216"/>
              </a:lnSpc>
              <a:spcBef>
                <a:spcPct val="0"/>
              </a:spcBef>
            </a:pPr>
            <a:r>
              <a:rPr lang="en-US" sz="4440">
                <a:solidFill>
                  <a:srgbClr val="FFFFFF"/>
                </a:solidFill>
                <a:latin typeface="Poppins Bold"/>
              </a:rPr>
              <a:t>01</a:t>
            </a:r>
          </a:p>
        </p:txBody>
      </p:sp>
      <p:grpSp>
        <p:nvGrpSpPr>
          <p:cNvPr id="59" name="Group 12">
            <a:extLst>
              <a:ext uri="{FF2B5EF4-FFF2-40B4-BE49-F238E27FC236}">
                <a16:creationId xmlns:a16="http://schemas.microsoft.com/office/drawing/2014/main" id="{2CA75F2C-490C-436A-924A-EB517234B957}"/>
              </a:ext>
            </a:extLst>
          </p:cNvPr>
          <p:cNvGrpSpPr/>
          <p:nvPr/>
        </p:nvGrpSpPr>
        <p:grpSpPr>
          <a:xfrm>
            <a:off x="7274129" y="4092062"/>
            <a:ext cx="1512484" cy="1299791"/>
            <a:chOff x="0" y="0"/>
            <a:chExt cx="812800" cy="698500"/>
          </a:xfrm>
        </p:grpSpPr>
        <p:sp>
          <p:nvSpPr>
            <p:cNvPr id="60" name="Freeform 13">
              <a:extLst>
                <a:ext uri="{FF2B5EF4-FFF2-40B4-BE49-F238E27FC236}">
                  <a16:creationId xmlns:a16="http://schemas.microsoft.com/office/drawing/2014/main" id="{83C41291-3F17-46FA-ACCA-A4E5C5DB80E5}"/>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a:solidFill>
                <a:srgbClr val="FFA916"/>
              </a:solidFill>
            </a:ln>
          </p:spPr>
        </p:sp>
        <p:sp>
          <p:nvSpPr>
            <p:cNvPr id="61" name="TextBox 14">
              <a:extLst>
                <a:ext uri="{FF2B5EF4-FFF2-40B4-BE49-F238E27FC236}">
                  <a16:creationId xmlns:a16="http://schemas.microsoft.com/office/drawing/2014/main" id="{23F8469D-BE0B-4FE9-BC32-2184790FDE97}"/>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62" name="TextBox 25">
            <a:extLst>
              <a:ext uri="{FF2B5EF4-FFF2-40B4-BE49-F238E27FC236}">
                <a16:creationId xmlns:a16="http://schemas.microsoft.com/office/drawing/2014/main" id="{DD847567-F1FF-4D7D-A1F5-3EED1370902F}"/>
              </a:ext>
            </a:extLst>
          </p:cNvPr>
          <p:cNvSpPr txBox="1"/>
          <p:nvPr/>
        </p:nvSpPr>
        <p:spPr>
          <a:xfrm>
            <a:off x="9096231" y="4370791"/>
            <a:ext cx="8619097" cy="551433"/>
          </a:xfrm>
          <a:prstGeom prst="rect">
            <a:avLst/>
          </a:prstGeom>
        </p:spPr>
        <p:txBody>
          <a:bodyPr wrap="square" lIns="0" tIns="0" rIns="0" bIns="0" rtlCol="0" anchor="t">
            <a:spAutoFit/>
          </a:bodyPr>
          <a:lstStyle/>
          <a:p>
            <a:pPr>
              <a:lnSpc>
                <a:spcPts val="4275"/>
              </a:lnSpc>
              <a:spcBef>
                <a:spcPct val="0"/>
              </a:spcBef>
            </a:pPr>
            <a:r>
              <a:rPr lang="en-US" sz="4000" b="1">
                <a:solidFill>
                  <a:srgbClr val="000000"/>
                </a:solidFill>
                <a:latin typeface="Times New Roman" panose="02020603050405020304" pitchFamily="18" charset="0"/>
                <a:cs typeface="Times New Roman" panose="02020603050405020304" pitchFamily="18" charset="0"/>
              </a:rPr>
              <a:t>Tổng quan về đa vi điều khiển phân tán</a:t>
            </a:r>
          </a:p>
        </p:txBody>
      </p:sp>
      <p:sp>
        <p:nvSpPr>
          <p:cNvPr id="63" name="TextBox 31">
            <a:extLst>
              <a:ext uri="{FF2B5EF4-FFF2-40B4-BE49-F238E27FC236}">
                <a16:creationId xmlns:a16="http://schemas.microsoft.com/office/drawing/2014/main" id="{0193A7C1-8A08-47C3-AAF9-4399F4B76AF7}"/>
              </a:ext>
            </a:extLst>
          </p:cNvPr>
          <p:cNvSpPr txBox="1"/>
          <p:nvPr/>
        </p:nvSpPr>
        <p:spPr>
          <a:xfrm>
            <a:off x="7518942" y="4370791"/>
            <a:ext cx="949282" cy="755720"/>
          </a:xfrm>
          <a:prstGeom prst="rect">
            <a:avLst/>
          </a:prstGeom>
        </p:spPr>
        <p:txBody>
          <a:bodyPr wrap="square" lIns="0" tIns="0" rIns="0" bIns="0" rtlCol="0" anchor="t">
            <a:spAutoFit/>
          </a:bodyPr>
          <a:lstStyle/>
          <a:p>
            <a:pPr algn="ctr">
              <a:lnSpc>
                <a:spcPts val="6216"/>
              </a:lnSpc>
              <a:spcBef>
                <a:spcPct val="0"/>
              </a:spcBef>
            </a:pPr>
            <a:r>
              <a:rPr lang="en-US" sz="4440">
                <a:solidFill>
                  <a:srgbClr val="FFFFFF"/>
                </a:solidFill>
                <a:latin typeface="Poppins Bold"/>
              </a:rPr>
              <a:t>02</a:t>
            </a:r>
          </a:p>
        </p:txBody>
      </p:sp>
      <p:grpSp>
        <p:nvGrpSpPr>
          <p:cNvPr id="64" name="Group 12">
            <a:extLst>
              <a:ext uri="{FF2B5EF4-FFF2-40B4-BE49-F238E27FC236}">
                <a16:creationId xmlns:a16="http://schemas.microsoft.com/office/drawing/2014/main" id="{E1077981-B215-428F-B9CD-2EFD92AEE73C}"/>
              </a:ext>
            </a:extLst>
          </p:cNvPr>
          <p:cNvGrpSpPr/>
          <p:nvPr/>
        </p:nvGrpSpPr>
        <p:grpSpPr>
          <a:xfrm>
            <a:off x="7274129" y="5868727"/>
            <a:ext cx="1512484" cy="1299791"/>
            <a:chOff x="0" y="0"/>
            <a:chExt cx="812800" cy="698500"/>
          </a:xfrm>
        </p:grpSpPr>
        <p:sp>
          <p:nvSpPr>
            <p:cNvPr id="65" name="Freeform 13">
              <a:extLst>
                <a:ext uri="{FF2B5EF4-FFF2-40B4-BE49-F238E27FC236}">
                  <a16:creationId xmlns:a16="http://schemas.microsoft.com/office/drawing/2014/main" id="{0241BC36-0CDF-4581-A777-819E60F27E21}"/>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a:solidFill>
                <a:srgbClr val="FFA916"/>
              </a:solidFill>
            </a:ln>
          </p:spPr>
        </p:sp>
        <p:sp>
          <p:nvSpPr>
            <p:cNvPr id="66" name="TextBox 14">
              <a:extLst>
                <a:ext uri="{FF2B5EF4-FFF2-40B4-BE49-F238E27FC236}">
                  <a16:creationId xmlns:a16="http://schemas.microsoft.com/office/drawing/2014/main" id="{278648EE-6FA1-4214-A4CD-7D0D944EB01D}"/>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67" name="TextBox 25">
            <a:extLst>
              <a:ext uri="{FF2B5EF4-FFF2-40B4-BE49-F238E27FC236}">
                <a16:creationId xmlns:a16="http://schemas.microsoft.com/office/drawing/2014/main" id="{D468E475-ECF5-4EAE-9AAD-C6111EBBF132}"/>
              </a:ext>
            </a:extLst>
          </p:cNvPr>
          <p:cNvSpPr txBox="1"/>
          <p:nvPr/>
        </p:nvSpPr>
        <p:spPr>
          <a:xfrm>
            <a:off x="9096231" y="6147456"/>
            <a:ext cx="4954443" cy="551433"/>
          </a:xfrm>
          <a:prstGeom prst="rect">
            <a:avLst/>
          </a:prstGeom>
        </p:spPr>
        <p:txBody>
          <a:bodyPr lIns="0" tIns="0" rIns="0" bIns="0" rtlCol="0" anchor="t">
            <a:spAutoFit/>
          </a:bodyPr>
          <a:lstStyle/>
          <a:p>
            <a:pPr>
              <a:lnSpc>
                <a:spcPts val="4275"/>
              </a:lnSpc>
              <a:spcBef>
                <a:spcPct val="0"/>
              </a:spcBef>
            </a:pPr>
            <a:r>
              <a:rPr lang="vi-VN" sz="4000" b="1">
                <a:solidFill>
                  <a:srgbClr val="000000"/>
                </a:solidFill>
                <a:latin typeface="Times New Roman" panose="02020603050405020304" pitchFamily="18" charset="0"/>
                <a:cs typeface="Times New Roman" panose="02020603050405020304" pitchFamily="18" charset="0"/>
              </a:rPr>
              <a:t>Cơ sở lý thuyết</a:t>
            </a:r>
          </a:p>
        </p:txBody>
      </p:sp>
      <p:sp>
        <p:nvSpPr>
          <p:cNvPr id="68" name="TextBox 31">
            <a:extLst>
              <a:ext uri="{FF2B5EF4-FFF2-40B4-BE49-F238E27FC236}">
                <a16:creationId xmlns:a16="http://schemas.microsoft.com/office/drawing/2014/main" id="{77EB9873-BB2A-4705-AAF4-99C8228D6210}"/>
              </a:ext>
            </a:extLst>
          </p:cNvPr>
          <p:cNvSpPr txBox="1"/>
          <p:nvPr/>
        </p:nvSpPr>
        <p:spPr>
          <a:xfrm>
            <a:off x="7518942" y="6147456"/>
            <a:ext cx="949282" cy="755720"/>
          </a:xfrm>
          <a:prstGeom prst="rect">
            <a:avLst/>
          </a:prstGeom>
        </p:spPr>
        <p:txBody>
          <a:bodyPr wrap="square" lIns="0" tIns="0" rIns="0" bIns="0" rtlCol="0" anchor="t">
            <a:spAutoFit/>
          </a:bodyPr>
          <a:lstStyle/>
          <a:p>
            <a:pPr algn="ctr">
              <a:lnSpc>
                <a:spcPts val="6216"/>
              </a:lnSpc>
              <a:spcBef>
                <a:spcPct val="0"/>
              </a:spcBef>
            </a:pPr>
            <a:r>
              <a:rPr lang="en-US" sz="4440">
                <a:solidFill>
                  <a:srgbClr val="FFFFFF"/>
                </a:solidFill>
                <a:latin typeface="Poppins Bold"/>
              </a:rPr>
              <a:t>03</a:t>
            </a:r>
          </a:p>
        </p:txBody>
      </p:sp>
      <p:grpSp>
        <p:nvGrpSpPr>
          <p:cNvPr id="69" name="Group 12">
            <a:extLst>
              <a:ext uri="{FF2B5EF4-FFF2-40B4-BE49-F238E27FC236}">
                <a16:creationId xmlns:a16="http://schemas.microsoft.com/office/drawing/2014/main" id="{8C742E73-A94B-405C-8C7D-2E96C2C0B1D1}"/>
              </a:ext>
            </a:extLst>
          </p:cNvPr>
          <p:cNvGrpSpPr/>
          <p:nvPr/>
        </p:nvGrpSpPr>
        <p:grpSpPr>
          <a:xfrm>
            <a:off x="7291118" y="7645392"/>
            <a:ext cx="1512484" cy="1299791"/>
            <a:chOff x="0" y="0"/>
            <a:chExt cx="812800" cy="698500"/>
          </a:xfrm>
        </p:grpSpPr>
        <p:sp>
          <p:nvSpPr>
            <p:cNvPr id="70" name="Freeform 13">
              <a:extLst>
                <a:ext uri="{FF2B5EF4-FFF2-40B4-BE49-F238E27FC236}">
                  <a16:creationId xmlns:a16="http://schemas.microsoft.com/office/drawing/2014/main" id="{3B83EBE1-130E-45EC-BE1C-C77C5D106F34}"/>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a:solidFill>
                <a:srgbClr val="FFA916"/>
              </a:solidFill>
            </a:ln>
          </p:spPr>
        </p:sp>
        <p:sp>
          <p:nvSpPr>
            <p:cNvPr id="71" name="TextBox 14">
              <a:extLst>
                <a:ext uri="{FF2B5EF4-FFF2-40B4-BE49-F238E27FC236}">
                  <a16:creationId xmlns:a16="http://schemas.microsoft.com/office/drawing/2014/main" id="{E905D0F8-2A03-4D25-A8B4-CB4578D1F365}"/>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72" name="TextBox 25">
            <a:extLst>
              <a:ext uri="{FF2B5EF4-FFF2-40B4-BE49-F238E27FC236}">
                <a16:creationId xmlns:a16="http://schemas.microsoft.com/office/drawing/2014/main" id="{C636CB35-E828-4E99-8F1B-6F238BE4CD73}"/>
              </a:ext>
            </a:extLst>
          </p:cNvPr>
          <p:cNvSpPr txBox="1"/>
          <p:nvPr/>
        </p:nvSpPr>
        <p:spPr>
          <a:xfrm>
            <a:off x="9113220" y="7924121"/>
            <a:ext cx="4954443" cy="551433"/>
          </a:xfrm>
          <a:prstGeom prst="rect">
            <a:avLst/>
          </a:prstGeom>
        </p:spPr>
        <p:txBody>
          <a:bodyPr lIns="0" tIns="0" rIns="0" bIns="0" rtlCol="0" anchor="t">
            <a:spAutoFit/>
          </a:bodyPr>
          <a:lstStyle/>
          <a:p>
            <a:pPr>
              <a:lnSpc>
                <a:spcPts val="4275"/>
              </a:lnSpc>
              <a:spcBef>
                <a:spcPct val="0"/>
              </a:spcBef>
            </a:pPr>
            <a:r>
              <a:rPr lang="en-US" sz="4000" b="1">
                <a:solidFill>
                  <a:srgbClr val="000000"/>
                </a:solidFill>
                <a:latin typeface="Times New Roman" panose="02020603050405020304" pitchFamily="18" charset="0"/>
                <a:cs typeface="Times New Roman" panose="02020603050405020304" pitchFamily="18" charset="0"/>
              </a:rPr>
              <a:t>Thiết kế hệ thống</a:t>
            </a:r>
          </a:p>
        </p:txBody>
      </p:sp>
      <p:sp>
        <p:nvSpPr>
          <p:cNvPr id="73" name="TextBox 31">
            <a:extLst>
              <a:ext uri="{FF2B5EF4-FFF2-40B4-BE49-F238E27FC236}">
                <a16:creationId xmlns:a16="http://schemas.microsoft.com/office/drawing/2014/main" id="{B3CAC7C3-3F14-4180-BBC8-21C50F4B8EED}"/>
              </a:ext>
            </a:extLst>
          </p:cNvPr>
          <p:cNvSpPr txBox="1"/>
          <p:nvPr/>
        </p:nvSpPr>
        <p:spPr>
          <a:xfrm>
            <a:off x="7535931" y="7924121"/>
            <a:ext cx="949282" cy="755720"/>
          </a:xfrm>
          <a:prstGeom prst="rect">
            <a:avLst/>
          </a:prstGeom>
        </p:spPr>
        <p:txBody>
          <a:bodyPr wrap="square" lIns="0" tIns="0" rIns="0" bIns="0" rtlCol="0" anchor="t">
            <a:spAutoFit/>
          </a:bodyPr>
          <a:lstStyle/>
          <a:p>
            <a:pPr algn="ctr">
              <a:lnSpc>
                <a:spcPts val="6216"/>
              </a:lnSpc>
              <a:spcBef>
                <a:spcPct val="0"/>
              </a:spcBef>
            </a:pPr>
            <a:r>
              <a:rPr lang="en-US" sz="4440">
                <a:solidFill>
                  <a:srgbClr val="FFFFFF"/>
                </a:solidFill>
                <a:latin typeface="Poppins Bold"/>
              </a:rPr>
              <a:t>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1000"/>
                                        <p:tgtEl>
                                          <p:spTgt spid="58"/>
                                        </p:tgtEl>
                                      </p:cBhvr>
                                    </p:animEffect>
                                    <p:anim calcmode="lin" valueType="num">
                                      <p:cBhvr>
                                        <p:cTn id="45" dur="1000" fill="hold"/>
                                        <p:tgtEl>
                                          <p:spTgt spid="58"/>
                                        </p:tgtEl>
                                        <p:attrNameLst>
                                          <p:attrName>ppt_x</p:attrName>
                                        </p:attrNameLst>
                                      </p:cBhvr>
                                      <p:tavLst>
                                        <p:tav tm="0">
                                          <p:val>
                                            <p:strVal val="#ppt_x"/>
                                          </p:val>
                                        </p:tav>
                                        <p:tav tm="100000">
                                          <p:val>
                                            <p:strVal val="#ppt_x"/>
                                          </p:val>
                                        </p:tav>
                                      </p:tavLst>
                                    </p:anim>
                                    <p:anim calcmode="lin" valueType="num">
                                      <p:cBhvr>
                                        <p:cTn id="4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1000"/>
                                        <p:tgtEl>
                                          <p:spTgt spid="59"/>
                                        </p:tgtEl>
                                      </p:cBhvr>
                                    </p:animEffect>
                                    <p:anim calcmode="lin" valueType="num">
                                      <p:cBhvr>
                                        <p:cTn id="52" dur="1000" fill="hold"/>
                                        <p:tgtEl>
                                          <p:spTgt spid="59"/>
                                        </p:tgtEl>
                                        <p:attrNameLst>
                                          <p:attrName>ppt_x</p:attrName>
                                        </p:attrNameLst>
                                      </p:cBhvr>
                                      <p:tavLst>
                                        <p:tav tm="0">
                                          <p:val>
                                            <p:strVal val="#ppt_x"/>
                                          </p:val>
                                        </p:tav>
                                        <p:tav tm="100000">
                                          <p:val>
                                            <p:strVal val="#ppt_x"/>
                                          </p:val>
                                        </p:tav>
                                      </p:tavLst>
                                    </p:anim>
                                    <p:anim calcmode="lin" valueType="num">
                                      <p:cBhvr>
                                        <p:cTn id="53" dur="1000" fill="hold"/>
                                        <p:tgtEl>
                                          <p:spTgt spid="5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1000"/>
                                        <p:tgtEl>
                                          <p:spTgt spid="62"/>
                                        </p:tgtEl>
                                      </p:cBhvr>
                                    </p:animEffect>
                                    <p:anim calcmode="lin" valueType="num">
                                      <p:cBhvr>
                                        <p:cTn id="57" dur="1000" fill="hold"/>
                                        <p:tgtEl>
                                          <p:spTgt spid="62"/>
                                        </p:tgtEl>
                                        <p:attrNameLst>
                                          <p:attrName>ppt_x</p:attrName>
                                        </p:attrNameLst>
                                      </p:cBhvr>
                                      <p:tavLst>
                                        <p:tav tm="0">
                                          <p:val>
                                            <p:strVal val="#ppt_x"/>
                                          </p:val>
                                        </p:tav>
                                        <p:tav tm="100000">
                                          <p:val>
                                            <p:strVal val="#ppt_x"/>
                                          </p:val>
                                        </p:tav>
                                      </p:tavLst>
                                    </p:anim>
                                    <p:anim calcmode="lin" valueType="num">
                                      <p:cBhvr>
                                        <p:cTn id="58" dur="1000" fill="hold"/>
                                        <p:tgtEl>
                                          <p:spTgt spid="6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1000"/>
                                        <p:tgtEl>
                                          <p:spTgt spid="63"/>
                                        </p:tgtEl>
                                      </p:cBhvr>
                                    </p:animEffect>
                                    <p:anim calcmode="lin" valueType="num">
                                      <p:cBhvr>
                                        <p:cTn id="62" dur="1000" fill="hold"/>
                                        <p:tgtEl>
                                          <p:spTgt spid="63"/>
                                        </p:tgtEl>
                                        <p:attrNameLst>
                                          <p:attrName>ppt_x</p:attrName>
                                        </p:attrNameLst>
                                      </p:cBhvr>
                                      <p:tavLst>
                                        <p:tav tm="0">
                                          <p:val>
                                            <p:strVal val="#ppt_x"/>
                                          </p:val>
                                        </p:tav>
                                        <p:tav tm="100000">
                                          <p:val>
                                            <p:strVal val="#ppt_x"/>
                                          </p:val>
                                        </p:tav>
                                      </p:tavLst>
                                    </p:anim>
                                    <p:anim calcmode="lin" valueType="num">
                                      <p:cBhvr>
                                        <p:cTn id="6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fade">
                                      <p:cBhvr>
                                        <p:cTn id="68" dur="1000"/>
                                        <p:tgtEl>
                                          <p:spTgt spid="64"/>
                                        </p:tgtEl>
                                      </p:cBhvr>
                                    </p:animEffect>
                                    <p:anim calcmode="lin" valueType="num">
                                      <p:cBhvr>
                                        <p:cTn id="69" dur="1000" fill="hold"/>
                                        <p:tgtEl>
                                          <p:spTgt spid="64"/>
                                        </p:tgtEl>
                                        <p:attrNameLst>
                                          <p:attrName>ppt_x</p:attrName>
                                        </p:attrNameLst>
                                      </p:cBhvr>
                                      <p:tavLst>
                                        <p:tav tm="0">
                                          <p:val>
                                            <p:strVal val="#ppt_x"/>
                                          </p:val>
                                        </p:tav>
                                        <p:tav tm="100000">
                                          <p:val>
                                            <p:strVal val="#ppt_x"/>
                                          </p:val>
                                        </p:tav>
                                      </p:tavLst>
                                    </p:anim>
                                    <p:anim calcmode="lin" valueType="num">
                                      <p:cBhvr>
                                        <p:cTn id="70" dur="1000" fill="hold"/>
                                        <p:tgtEl>
                                          <p:spTgt spid="64"/>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1000"/>
                                        <p:tgtEl>
                                          <p:spTgt spid="67"/>
                                        </p:tgtEl>
                                      </p:cBhvr>
                                    </p:animEffect>
                                    <p:anim calcmode="lin" valueType="num">
                                      <p:cBhvr>
                                        <p:cTn id="74" dur="1000" fill="hold"/>
                                        <p:tgtEl>
                                          <p:spTgt spid="67"/>
                                        </p:tgtEl>
                                        <p:attrNameLst>
                                          <p:attrName>ppt_x</p:attrName>
                                        </p:attrNameLst>
                                      </p:cBhvr>
                                      <p:tavLst>
                                        <p:tav tm="0">
                                          <p:val>
                                            <p:strVal val="#ppt_x"/>
                                          </p:val>
                                        </p:tav>
                                        <p:tav tm="100000">
                                          <p:val>
                                            <p:strVal val="#ppt_x"/>
                                          </p:val>
                                        </p:tav>
                                      </p:tavLst>
                                    </p:anim>
                                    <p:anim calcmode="lin" valueType="num">
                                      <p:cBhvr>
                                        <p:cTn id="75" dur="1000" fill="hold"/>
                                        <p:tgtEl>
                                          <p:spTgt spid="6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68"/>
                                        </p:tgtEl>
                                        <p:attrNameLst>
                                          <p:attrName>style.visibility</p:attrName>
                                        </p:attrNameLst>
                                      </p:cBhvr>
                                      <p:to>
                                        <p:strVal val="visible"/>
                                      </p:to>
                                    </p:set>
                                    <p:animEffect transition="in" filter="fade">
                                      <p:cBhvr>
                                        <p:cTn id="78" dur="1000"/>
                                        <p:tgtEl>
                                          <p:spTgt spid="68"/>
                                        </p:tgtEl>
                                      </p:cBhvr>
                                    </p:animEffect>
                                    <p:anim calcmode="lin" valueType="num">
                                      <p:cBhvr>
                                        <p:cTn id="79" dur="1000" fill="hold"/>
                                        <p:tgtEl>
                                          <p:spTgt spid="68"/>
                                        </p:tgtEl>
                                        <p:attrNameLst>
                                          <p:attrName>ppt_x</p:attrName>
                                        </p:attrNameLst>
                                      </p:cBhvr>
                                      <p:tavLst>
                                        <p:tav tm="0">
                                          <p:val>
                                            <p:strVal val="#ppt_x"/>
                                          </p:val>
                                        </p:tav>
                                        <p:tav tm="100000">
                                          <p:val>
                                            <p:strVal val="#ppt_x"/>
                                          </p:val>
                                        </p:tav>
                                      </p:tavLst>
                                    </p:anim>
                                    <p:anim calcmode="lin" valueType="num">
                                      <p:cBhvr>
                                        <p:cTn id="8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1000"/>
                                        <p:tgtEl>
                                          <p:spTgt spid="69"/>
                                        </p:tgtEl>
                                      </p:cBhvr>
                                    </p:animEffect>
                                    <p:anim calcmode="lin" valueType="num">
                                      <p:cBhvr>
                                        <p:cTn id="86" dur="1000" fill="hold"/>
                                        <p:tgtEl>
                                          <p:spTgt spid="69"/>
                                        </p:tgtEl>
                                        <p:attrNameLst>
                                          <p:attrName>ppt_x</p:attrName>
                                        </p:attrNameLst>
                                      </p:cBhvr>
                                      <p:tavLst>
                                        <p:tav tm="0">
                                          <p:val>
                                            <p:strVal val="#ppt_x"/>
                                          </p:val>
                                        </p:tav>
                                        <p:tav tm="100000">
                                          <p:val>
                                            <p:strVal val="#ppt_x"/>
                                          </p:val>
                                        </p:tav>
                                      </p:tavLst>
                                    </p:anim>
                                    <p:anim calcmode="lin" valueType="num">
                                      <p:cBhvr>
                                        <p:cTn id="87" dur="1000" fill="hold"/>
                                        <p:tgtEl>
                                          <p:spTgt spid="6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72"/>
                                        </p:tgtEl>
                                        <p:attrNameLst>
                                          <p:attrName>style.visibility</p:attrName>
                                        </p:attrNameLst>
                                      </p:cBhvr>
                                      <p:to>
                                        <p:strVal val="visible"/>
                                      </p:to>
                                    </p:set>
                                    <p:animEffect transition="in" filter="fade">
                                      <p:cBhvr>
                                        <p:cTn id="90" dur="1000"/>
                                        <p:tgtEl>
                                          <p:spTgt spid="72"/>
                                        </p:tgtEl>
                                      </p:cBhvr>
                                    </p:animEffect>
                                    <p:anim calcmode="lin" valueType="num">
                                      <p:cBhvr>
                                        <p:cTn id="91" dur="1000" fill="hold"/>
                                        <p:tgtEl>
                                          <p:spTgt spid="72"/>
                                        </p:tgtEl>
                                        <p:attrNameLst>
                                          <p:attrName>ppt_x</p:attrName>
                                        </p:attrNameLst>
                                      </p:cBhvr>
                                      <p:tavLst>
                                        <p:tav tm="0">
                                          <p:val>
                                            <p:strVal val="#ppt_x"/>
                                          </p:val>
                                        </p:tav>
                                        <p:tav tm="100000">
                                          <p:val>
                                            <p:strVal val="#ppt_x"/>
                                          </p:val>
                                        </p:tav>
                                      </p:tavLst>
                                    </p:anim>
                                    <p:anim calcmode="lin" valueType="num">
                                      <p:cBhvr>
                                        <p:cTn id="92" dur="1000" fill="hold"/>
                                        <p:tgtEl>
                                          <p:spTgt spid="72"/>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1000"/>
                                        <p:tgtEl>
                                          <p:spTgt spid="73"/>
                                        </p:tgtEl>
                                      </p:cBhvr>
                                    </p:animEffect>
                                    <p:anim calcmode="lin" valueType="num">
                                      <p:cBhvr>
                                        <p:cTn id="96" dur="1000" fill="hold"/>
                                        <p:tgtEl>
                                          <p:spTgt spid="73"/>
                                        </p:tgtEl>
                                        <p:attrNameLst>
                                          <p:attrName>ppt_x</p:attrName>
                                        </p:attrNameLst>
                                      </p:cBhvr>
                                      <p:tavLst>
                                        <p:tav tm="0">
                                          <p:val>
                                            <p:strVal val="#ppt_x"/>
                                          </p:val>
                                        </p:tav>
                                        <p:tav tm="100000">
                                          <p:val>
                                            <p:strVal val="#ppt_x"/>
                                          </p:val>
                                        </p:tav>
                                      </p:tavLst>
                                    </p:anim>
                                    <p:anim calcmode="lin" valueType="num">
                                      <p:cBhvr>
                                        <p:cTn id="97"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P spid="62" grpId="0"/>
      <p:bldP spid="63" grpId="0"/>
      <p:bldP spid="67" grpId="0"/>
      <p:bldP spid="68" grpId="0"/>
      <p:bldP spid="72" grpId="0"/>
      <p:bldP spid="7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EC49E9D-A9FC-4B92-87DD-9F343F6C6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 y="-18857"/>
            <a:ext cx="7482840" cy="10305857"/>
          </a:xfrm>
          <a:prstGeom prst="rect">
            <a:avLst/>
          </a:prstGeom>
          <a:noFill/>
          <a:ln>
            <a:noFill/>
          </a:ln>
          <a:effectLst>
            <a:outerShdw blurRad="393700" dist="50800" dir="1800000" sx="28000" sy="28000" algn="ctr" rotWithShape="0">
              <a:srgbClr val="000000">
                <a:alpha val="36000"/>
              </a:srgbClr>
            </a:outerShdw>
          </a:effectLst>
        </p:spPr>
      </p:pic>
      <p:grpSp>
        <p:nvGrpSpPr>
          <p:cNvPr id="23" name="Group 23"/>
          <p:cNvGrpSpPr/>
          <p:nvPr/>
        </p:nvGrpSpPr>
        <p:grpSpPr>
          <a:xfrm>
            <a:off x="14935200" y="7023591"/>
            <a:ext cx="3167481" cy="2722054"/>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95250">
              <a:solidFill>
                <a:srgbClr val="FFA916"/>
              </a:solidFill>
            </a:ln>
          </p:spPr>
        </p:sp>
        <p:sp>
          <p:nvSpPr>
            <p:cNvPr id="25" name="TextBox 2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latin typeface="Times New Roman" panose="02020603050405020304" pitchFamily="18" charset="0"/>
                <a:cs typeface="Times New Roman" panose="02020603050405020304" pitchFamily="18" charset="0"/>
              </a:endParaRPr>
            </a:p>
          </p:txBody>
        </p:sp>
      </p:grpSp>
      <p:sp>
        <p:nvSpPr>
          <p:cNvPr id="28" name="TextBox 28"/>
          <p:cNvSpPr txBox="1"/>
          <p:nvPr/>
        </p:nvSpPr>
        <p:spPr>
          <a:xfrm>
            <a:off x="8848604" y="1902382"/>
            <a:ext cx="8410696" cy="3231654"/>
          </a:xfrm>
          <a:prstGeom prst="rect">
            <a:avLst/>
          </a:prstGeom>
        </p:spPr>
        <p:txBody>
          <a:bodyPr lIns="0" tIns="0" rIns="0" bIns="0" rtlCol="0" anchor="t">
            <a:spAutoFit/>
          </a:bodyPr>
          <a:lstStyle/>
          <a:p>
            <a:pPr algn="just">
              <a:lnSpc>
                <a:spcPts val="3639"/>
              </a:lnSpc>
            </a:pPr>
            <a:r>
              <a:rPr lang="en-US" sz="3000">
                <a:solidFill>
                  <a:srgbClr val="000000"/>
                </a:solidFill>
                <a:latin typeface="Times New Roman" panose="02020603050405020304" pitchFamily="18" charset="0"/>
                <a:cs typeface="Times New Roman" panose="02020603050405020304" pitchFamily="18" charset="0"/>
              </a:rPr>
              <a:t>Với s</a:t>
            </a:r>
            <a:r>
              <a:rPr lang="vi-VN" sz="3000">
                <a:solidFill>
                  <a:srgbClr val="000000"/>
                </a:solidFill>
                <a:latin typeface="Times New Roman" panose="02020603050405020304" pitchFamily="18" charset="0"/>
                <a:cs typeface="Times New Roman" panose="02020603050405020304" pitchFamily="18" charset="0"/>
              </a:rPr>
              <a:t>ự phát triển của công nghệ thông tin và mạng máy tính đã làm cho việc kết nối các thiết bị công nghiệp trở nên dễ dàng hơn bao giờ hết. Tuy nhiên, với sự phát triển này cũng đồng nghĩa với sự phức tạp hóa của hệ thống, đặc biệt là trong các hệ thống</a:t>
            </a:r>
            <a:r>
              <a:rPr lang="en-US" sz="3000">
                <a:solidFill>
                  <a:srgbClr val="000000"/>
                </a:solidFill>
                <a:latin typeface="Times New Roman" panose="02020603050405020304" pitchFamily="18" charset="0"/>
                <a:cs typeface="Times New Roman" panose="02020603050405020304" pitchFamily="18" charset="0"/>
              </a:rPr>
              <a:t> vi</a:t>
            </a:r>
            <a:r>
              <a:rPr lang="vi-VN" sz="3000">
                <a:solidFill>
                  <a:srgbClr val="000000"/>
                </a:solidFill>
                <a:latin typeface="Times New Roman" panose="02020603050405020304" pitchFamily="18" charset="0"/>
                <a:cs typeface="Times New Roman" panose="02020603050405020304" pitchFamily="18" charset="0"/>
              </a:rPr>
              <a:t> điều khiển phân tán.</a:t>
            </a:r>
          </a:p>
          <a:p>
            <a:pPr algn="just">
              <a:lnSpc>
                <a:spcPts val="3639"/>
              </a:lnSpc>
            </a:pPr>
            <a:endParaRPr lang="vi-VN" sz="3000">
              <a:solidFill>
                <a:srgbClr val="000000"/>
              </a:solidFill>
              <a:latin typeface="Times New Roman" panose="02020603050405020304" pitchFamily="18" charset="0"/>
              <a:cs typeface="Times New Roman" panose="02020603050405020304" pitchFamily="18" charset="0"/>
            </a:endParaRPr>
          </a:p>
        </p:txBody>
      </p:sp>
      <p:sp>
        <p:nvSpPr>
          <p:cNvPr id="29" name="TextBox 29"/>
          <p:cNvSpPr txBox="1"/>
          <p:nvPr/>
        </p:nvSpPr>
        <p:spPr>
          <a:xfrm>
            <a:off x="9906000" y="973149"/>
            <a:ext cx="6850309" cy="654025"/>
          </a:xfrm>
          <a:prstGeom prst="rect">
            <a:avLst/>
          </a:prstGeom>
        </p:spPr>
        <p:txBody>
          <a:bodyPr wrap="square" lIns="0" tIns="0" rIns="0" bIns="0" rtlCol="0" anchor="t">
            <a:spAutoFit/>
          </a:bodyPr>
          <a:lstStyle/>
          <a:p>
            <a:pPr algn="ctr">
              <a:lnSpc>
                <a:spcPts val="5084"/>
              </a:lnSpc>
            </a:pPr>
            <a:r>
              <a:rPr lang="vi-VN" sz="4499" b="1" spc="-134">
                <a:solidFill>
                  <a:srgbClr val="000000"/>
                </a:solidFill>
                <a:latin typeface="Times New Roman" panose="02020603050405020304" pitchFamily="18" charset="0"/>
                <a:cs typeface="Times New Roman" panose="02020603050405020304" pitchFamily="18" charset="0"/>
              </a:rPr>
              <a:t>CHƯƠNG</a:t>
            </a:r>
            <a:r>
              <a:rPr lang="en-US" sz="4499" b="1" spc="-134">
                <a:solidFill>
                  <a:srgbClr val="000000"/>
                </a:solidFill>
                <a:latin typeface="Times New Roman" panose="02020603050405020304" pitchFamily="18" charset="0"/>
                <a:cs typeface="Times New Roman" panose="02020603050405020304" pitchFamily="18" charset="0"/>
              </a:rPr>
              <a:t> 01: ĐẶT VẤN ĐỀ</a:t>
            </a:r>
          </a:p>
        </p:txBody>
      </p:sp>
      <p:sp>
        <p:nvSpPr>
          <p:cNvPr id="30" name="TextBox 30"/>
          <p:cNvSpPr txBox="1"/>
          <p:nvPr/>
        </p:nvSpPr>
        <p:spPr>
          <a:xfrm>
            <a:off x="8848604" y="7392442"/>
            <a:ext cx="5896538" cy="1641475"/>
          </a:xfrm>
          <a:prstGeom prst="rect">
            <a:avLst/>
          </a:prstGeom>
        </p:spPr>
        <p:txBody>
          <a:bodyPr wrap="square" lIns="0" tIns="0" rIns="0" bIns="0" rtlCol="0" anchor="t">
            <a:spAutoFit/>
          </a:bodyPr>
          <a:lstStyle/>
          <a:p>
            <a:pPr algn="just">
              <a:lnSpc>
                <a:spcPts val="3200"/>
              </a:lnSpc>
            </a:pPr>
            <a:r>
              <a:rPr lang="en-US" sz="3000">
                <a:solidFill>
                  <a:srgbClr val="000000"/>
                </a:solidFill>
                <a:latin typeface="Times New Roman" panose="02020603050405020304" pitchFamily="18" charset="0"/>
                <a:cs typeface="Times New Roman" panose="02020603050405020304" pitchFamily="18" charset="0"/>
              </a:rPr>
              <a:t>Việc xây dựng một hệ thống giám sát và điều khiển đa hệ vi điều khiển phân tán thông qua mạng nội bộ LAN liệu có cần thiết ?</a:t>
            </a:r>
          </a:p>
        </p:txBody>
      </p:sp>
      <p:pic>
        <p:nvPicPr>
          <p:cNvPr id="40" name="Picture 39">
            <a:extLst>
              <a:ext uri="{FF2B5EF4-FFF2-40B4-BE49-F238E27FC236}">
                <a16:creationId xmlns:a16="http://schemas.microsoft.com/office/drawing/2014/main" id="{373EB600-E211-432F-A2DD-6F194D2E04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4097" y="7454106"/>
            <a:ext cx="1800865" cy="1800865"/>
          </a:xfrm>
          <a:prstGeom prst="rect">
            <a:avLst/>
          </a:prstGeom>
        </p:spPr>
      </p:pic>
      <p:grpSp>
        <p:nvGrpSpPr>
          <p:cNvPr id="41" name="Group 4">
            <a:extLst>
              <a:ext uri="{FF2B5EF4-FFF2-40B4-BE49-F238E27FC236}">
                <a16:creationId xmlns:a16="http://schemas.microsoft.com/office/drawing/2014/main" id="{6267FBF7-73F2-421A-9433-D4F8FFB833F1}"/>
              </a:ext>
            </a:extLst>
          </p:cNvPr>
          <p:cNvGrpSpPr/>
          <p:nvPr/>
        </p:nvGrpSpPr>
        <p:grpSpPr>
          <a:xfrm>
            <a:off x="3938494" y="9963150"/>
            <a:ext cx="16477376" cy="783580"/>
            <a:chOff x="0" y="0"/>
            <a:chExt cx="4339720" cy="206375"/>
          </a:xfrm>
        </p:grpSpPr>
        <p:sp>
          <p:nvSpPr>
            <p:cNvPr id="42" name="Freeform 5">
              <a:extLst>
                <a:ext uri="{FF2B5EF4-FFF2-40B4-BE49-F238E27FC236}">
                  <a16:creationId xmlns:a16="http://schemas.microsoft.com/office/drawing/2014/main" id="{9391EC8B-D951-4DC0-9F8E-4A1757A531E1}"/>
                </a:ext>
              </a:extLst>
            </p:cNvPr>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43" name="TextBox 6">
              <a:extLst>
                <a:ext uri="{FF2B5EF4-FFF2-40B4-BE49-F238E27FC236}">
                  <a16:creationId xmlns:a16="http://schemas.microsoft.com/office/drawing/2014/main" id="{A1D0C71B-480A-49AD-8902-00A2E340B483}"/>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44" name="Group 7">
            <a:extLst>
              <a:ext uri="{FF2B5EF4-FFF2-40B4-BE49-F238E27FC236}">
                <a16:creationId xmlns:a16="http://schemas.microsoft.com/office/drawing/2014/main" id="{8383586F-3911-4909-AD00-CED667EB7DA0}"/>
              </a:ext>
            </a:extLst>
          </p:cNvPr>
          <p:cNvGrpSpPr/>
          <p:nvPr/>
        </p:nvGrpSpPr>
        <p:grpSpPr>
          <a:xfrm>
            <a:off x="-1024868" y="9963150"/>
            <a:ext cx="7295490" cy="783580"/>
            <a:chOff x="0" y="0"/>
            <a:chExt cx="1921446" cy="206375"/>
          </a:xfrm>
        </p:grpSpPr>
        <p:sp>
          <p:nvSpPr>
            <p:cNvPr id="45" name="Freeform 8">
              <a:extLst>
                <a:ext uri="{FF2B5EF4-FFF2-40B4-BE49-F238E27FC236}">
                  <a16:creationId xmlns:a16="http://schemas.microsoft.com/office/drawing/2014/main" id="{89D60792-26C6-4F4A-A64E-653CBC62C5C7}"/>
                </a:ext>
              </a:extLst>
            </p:cNvPr>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46" name="TextBox 9">
              <a:extLst>
                <a:ext uri="{FF2B5EF4-FFF2-40B4-BE49-F238E27FC236}">
                  <a16:creationId xmlns:a16="http://schemas.microsoft.com/office/drawing/2014/main" id="{CE7558CB-B63E-44E0-92B8-47648A489A22}"/>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48" name="Picture 3">
            <a:extLst>
              <a:ext uri="{FF2B5EF4-FFF2-40B4-BE49-F238E27FC236}">
                <a16:creationId xmlns:a16="http://schemas.microsoft.com/office/drawing/2014/main" id="{97C83AF9-C697-4404-900D-2B4F2EEE919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r="42917"/>
          <a:stretch>
            <a:fillRect/>
          </a:stretch>
        </p:blipFill>
        <p:spPr>
          <a:xfrm rot="-5400000" flipH="1">
            <a:off x="16351493" y="-712127"/>
            <a:ext cx="2117840" cy="32648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8"/>
          <p:cNvSpPr txBox="1"/>
          <p:nvPr/>
        </p:nvSpPr>
        <p:spPr>
          <a:xfrm>
            <a:off x="1456561" y="2043508"/>
            <a:ext cx="16230600" cy="2308324"/>
          </a:xfrm>
          <a:prstGeom prst="rect">
            <a:avLst/>
          </a:prstGeom>
        </p:spPr>
        <p:txBody>
          <a:bodyPr wrap="square" lIns="0" tIns="0" rIns="0" bIns="0" rtlCol="0" anchor="t">
            <a:spAutoFit/>
          </a:bodyPr>
          <a:lstStyle/>
          <a:p>
            <a:pPr algn="just">
              <a:lnSpc>
                <a:spcPts val="3639"/>
              </a:lnSpc>
            </a:pPr>
            <a:r>
              <a:rPr lang="vi-VN" sz="3000">
                <a:solidFill>
                  <a:srgbClr val="000000"/>
                </a:solidFill>
                <a:latin typeface="Times New Roman" panose="02020603050405020304" pitchFamily="18" charset="0"/>
                <a:cs typeface="Times New Roman" panose="02020603050405020304" pitchFamily="18" charset="0"/>
              </a:rPr>
              <a:t>Khái niệm:</a:t>
            </a:r>
          </a:p>
          <a:p>
            <a:pPr marL="457200" indent="-457200" algn="just">
              <a:lnSpc>
                <a:spcPts val="3639"/>
              </a:lnSpc>
              <a:buFont typeface="Arial" panose="020B0604020202020204" pitchFamily="34" charset="0"/>
              <a:buChar char="•"/>
            </a:pPr>
            <a:r>
              <a:rPr lang="vi-VN" sz="3000">
                <a:solidFill>
                  <a:srgbClr val="000000"/>
                </a:solidFill>
                <a:latin typeface="Times New Roman" panose="02020603050405020304" pitchFamily="18" charset="0"/>
                <a:cs typeface="Times New Roman" panose="02020603050405020304" pitchFamily="18" charset="0"/>
              </a:rPr>
              <a:t>Hệ thống điều khiển phân tán (Distributed Control System - DCS): là một hệ thống điều khiển cho một quá trình hoặc bất cứ một hệ thống động học nào.</a:t>
            </a:r>
          </a:p>
          <a:p>
            <a:pPr marL="457200" indent="-457200" algn="just">
              <a:lnSpc>
                <a:spcPts val="3639"/>
              </a:lnSpc>
              <a:buFont typeface="Arial" panose="020B0604020202020204" pitchFamily="34" charset="0"/>
              <a:buChar char="•"/>
            </a:pPr>
            <a:r>
              <a:rPr lang="en-US" sz="3000">
                <a:solidFill>
                  <a:srgbClr val="000000"/>
                </a:solidFill>
                <a:latin typeface="Times New Roman" panose="02020603050405020304" pitchFamily="18" charset="0"/>
                <a:cs typeface="Times New Roman" panose="02020603050405020304" pitchFamily="18" charset="0"/>
              </a:rPr>
              <a:t>C</a:t>
            </a:r>
            <a:r>
              <a:rPr lang="vi-VN" sz="3000">
                <a:solidFill>
                  <a:srgbClr val="000000"/>
                </a:solidFill>
                <a:latin typeface="Times New Roman" panose="02020603050405020304" pitchFamily="18" charset="0"/>
                <a:cs typeface="Times New Roman" panose="02020603050405020304" pitchFamily="18" charset="0"/>
              </a:rPr>
              <a:t>ác bộ điều khiển không tập trung tại một nơi mà được phân tán trên toàn hệ thống với mỗi hệ thống con được điều khiển bởi 1 hoặc nhiều bộ điều khiển</a:t>
            </a:r>
            <a:r>
              <a:rPr lang="en-US" sz="3000">
                <a:solidFill>
                  <a:srgbClr val="000000"/>
                </a:solidFill>
                <a:latin typeface="Times New Roman" panose="02020603050405020304" pitchFamily="18" charset="0"/>
                <a:cs typeface="Times New Roman" panose="02020603050405020304" pitchFamily="18" charset="0"/>
              </a:rPr>
              <a:t>.</a:t>
            </a:r>
            <a:endParaRPr lang="vi-VN" sz="3000">
              <a:solidFill>
                <a:srgbClr val="000000"/>
              </a:solidFill>
              <a:latin typeface="Times New Roman" panose="02020603050405020304" pitchFamily="18" charset="0"/>
              <a:cs typeface="Times New Roman" panose="02020603050405020304" pitchFamily="18" charset="0"/>
            </a:endParaRPr>
          </a:p>
        </p:txBody>
      </p:sp>
      <p:sp>
        <p:nvSpPr>
          <p:cNvPr id="29" name="TextBox 29"/>
          <p:cNvSpPr txBox="1"/>
          <p:nvPr/>
        </p:nvSpPr>
        <p:spPr>
          <a:xfrm>
            <a:off x="942062" y="812832"/>
            <a:ext cx="16477376" cy="654025"/>
          </a:xfrm>
          <a:prstGeom prst="rect">
            <a:avLst/>
          </a:prstGeom>
        </p:spPr>
        <p:txBody>
          <a:bodyPr wrap="square" lIns="0" tIns="0" rIns="0" bIns="0" rtlCol="0" anchor="t">
            <a:spAutoFit/>
          </a:bodyPr>
          <a:lstStyle/>
          <a:p>
            <a:pPr algn="ctr">
              <a:lnSpc>
                <a:spcPts val="5084"/>
              </a:lnSpc>
            </a:pPr>
            <a:r>
              <a:rPr lang="vi-VN" sz="4499" b="1" spc="-134">
                <a:solidFill>
                  <a:srgbClr val="000000"/>
                </a:solidFill>
                <a:latin typeface="Times New Roman" panose="02020603050405020304" pitchFamily="18" charset="0"/>
                <a:cs typeface="Times New Roman" panose="02020603050405020304" pitchFamily="18" charset="0"/>
              </a:rPr>
              <a:t>CHƯƠNG</a:t>
            </a:r>
            <a:r>
              <a:rPr lang="en-US" sz="4499" b="1" spc="-134">
                <a:solidFill>
                  <a:srgbClr val="000000"/>
                </a:solidFill>
                <a:latin typeface="Times New Roman" panose="02020603050405020304" pitchFamily="18" charset="0"/>
                <a:cs typeface="Times New Roman" panose="02020603050405020304" pitchFamily="18" charset="0"/>
              </a:rPr>
              <a:t> 02: TỔNG QUAN VỀ ĐA VI ĐIỀU KHIỂN PHÂN TÁN</a:t>
            </a:r>
          </a:p>
        </p:txBody>
      </p:sp>
      <p:sp>
        <p:nvSpPr>
          <p:cNvPr id="30" name="TextBox 30"/>
          <p:cNvSpPr txBox="1"/>
          <p:nvPr/>
        </p:nvSpPr>
        <p:spPr>
          <a:xfrm>
            <a:off x="1375988" y="5505134"/>
            <a:ext cx="5896538" cy="2051844"/>
          </a:xfrm>
          <a:prstGeom prst="rect">
            <a:avLst/>
          </a:prstGeom>
        </p:spPr>
        <p:txBody>
          <a:bodyPr wrap="square" lIns="0" tIns="0" rIns="0" bIns="0" rtlCol="0" anchor="t">
            <a:spAutoFit/>
          </a:bodyPr>
          <a:lstStyle/>
          <a:p>
            <a:pPr algn="just">
              <a:lnSpc>
                <a:spcPts val="3200"/>
              </a:lnSpc>
            </a:pPr>
            <a:r>
              <a:rPr lang="vi-VN" sz="3000">
                <a:solidFill>
                  <a:srgbClr val="000000"/>
                </a:solidFill>
                <a:latin typeface="Times New Roman" panose="02020603050405020304" pitchFamily="18" charset="0"/>
                <a:cs typeface="Times New Roman" panose="02020603050405020304" pitchFamily="18" charset="0"/>
              </a:rPr>
              <a:t>Ưu điểm:</a:t>
            </a:r>
          </a:p>
          <a:p>
            <a:pPr marL="457200" indent="-457200" algn="just">
              <a:lnSpc>
                <a:spcPts val="3200"/>
              </a:lnSpc>
              <a:buFont typeface="Arial" panose="020B0604020202020204" pitchFamily="34" charset="0"/>
              <a:buChar char="•"/>
            </a:pPr>
            <a:r>
              <a:rPr lang="vi-VN" sz="3000">
                <a:solidFill>
                  <a:srgbClr val="000000"/>
                </a:solidFill>
                <a:latin typeface="Times New Roman" panose="02020603050405020304" pitchFamily="18" charset="0"/>
                <a:cs typeface="Times New Roman" panose="02020603050405020304" pitchFamily="18" charset="0"/>
              </a:rPr>
              <a:t>Khả năng xử lý lượng dữ liệu lớn</a:t>
            </a:r>
            <a:r>
              <a:rPr lang="en-US" sz="3000">
                <a:solidFill>
                  <a:srgbClr val="000000"/>
                </a:solidFill>
                <a:latin typeface="Times New Roman" panose="02020603050405020304" pitchFamily="18" charset="0"/>
                <a:cs typeface="Times New Roman" panose="02020603050405020304" pitchFamily="18" charset="0"/>
              </a:rPr>
              <a:t>.</a:t>
            </a:r>
          </a:p>
          <a:p>
            <a:pPr marL="457200" indent="-457200" algn="just">
              <a:lnSpc>
                <a:spcPts val="3200"/>
              </a:lnSpc>
              <a:buFont typeface="Arial" panose="020B0604020202020204" pitchFamily="34" charset="0"/>
              <a:buChar char="•"/>
            </a:pPr>
            <a:r>
              <a:rPr lang="vi-VN" sz="3000">
                <a:solidFill>
                  <a:srgbClr val="000000"/>
                </a:solidFill>
                <a:latin typeface="Times New Roman" panose="02020603050405020304" pitchFamily="18" charset="0"/>
                <a:cs typeface="Times New Roman" panose="02020603050405020304" pitchFamily="18" charset="0"/>
              </a:rPr>
              <a:t>Tính</a:t>
            </a:r>
            <a:r>
              <a:rPr lang="en-US" sz="3000">
                <a:solidFill>
                  <a:srgbClr val="000000"/>
                </a:solidFill>
                <a:latin typeface="Times New Roman" panose="02020603050405020304" pitchFamily="18" charset="0"/>
                <a:cs typeface="Times New Roman" panose="02020603050405020304" pitchFamily="18" charset="0"/>
              </a:rPr>
              <a:t> </a:t>
            </a:r>
            <a:r>
              <a:rPr lang="vi-VN" sz="3000">
                <a:solidFill>
                  <a:srgbClr val="000000"/>
                </a:solidFill>
                <a:latin typeface="Times New Roman" panose="02020603050405020304" pitchFamily="18" charset="0"/>
                <a:cs typeface="Times New Roman" panose="02020603050405020304" pitchFamily="18" charset="0"/>
              </a:rPr>
              <a:t>linh hoạt và dễ dàng mở rộng</a:t>
            </a:r>
            <a:r>
              <a:rPr lang="en-US" sz="3000">
                <a:solidFill>
                  <a:srgbClr val="000000"/>
                </a:solidFill>
                <a:latin typeface="Times New Roman" panose="02020603050405020304" pitchFamily="18" charset="0"/>
                <a:cs typeface="Times New Roman" panose="02020603050405020304" pitchFamily="18" charset="0"/>
              </a:rPr>
              <a:t>.</a:t>
            </a:r>
          </a:p>
          <a:p>
            <a:pPr marL="457200" indent="-457200" algn="just">
              <a:lnSpc>
                <a:spcPts val="3200"/>
              </a:lnSpc>
              <a:buFont typeface="Arial" panose="020B0604020202020204" pitchFamily="34" charset="0"/>
              <a:buChar char="•"/>
            </a:pPr>
            <a:r>
              <a:rPr lang="vi-VN" sz="3000">
                <a:solidFill>
                  <a:srgbClr val="000000"/>
                </a:solidFill>
                <a:latin typeface="Times New Roman" panose="02020603050405020304" pitchFamily="18" charset="0"/>
                <a:cs typeface="Times New Roman" panose="02020603050405020304" pitchFamily="18" charset="0"/>
              </a:rPr>
              <a:t>Khả năng giám sát từ xa</a:t>
            </a:r>
            <a:r>
              <a:rPr lang="en-US" sz="3000">
                <a:solidFill>
                  <a:srgbClr val="000000"/>
                </a:solidFill>
                <a:latin typeface="Times New Roman" panose="02020603050405020304" pitchFamily="18" charset="0"/>
                <a:cs typeface="Times New Roman" panose="02020603050405020304" pitchFamily="18" charset="0"/>
              </a:rPr>
              <a:t>.</a:t>
            </a:r>
          </a:p>
          <a:p>
            <a:pPr marL="457200" indent="-457200" algn="just">
              <a:lnSpc>
                <a:spcPts val="3200"/>
              </a:lnSpc>
              <a:buFont typeface="Arial" panose="020B0604020202020204" pitchFamily="34" charset="0"/>
              <a:buChar char="•"/>
            </a:pPr>
            <a:r>
              <a:rPr lang="vi-VN" sz="3000">
                <a:solidFill>
                  <a:srgbClr val="000000"/>
                </a:solidFill>
                <a:latin typeface="Times New Roman" panose="02020603050405020304" pitchFamily="18" charset="0"/>
                <a:cs typeface="Times New Roman" panose="02020603050405020304" pitchFamily="18" charset="0"/>
              </a:rPr>
              <a:t>Độ tin cậy cao</a:t>
            </a:r>
            <a:r>
              <a:rPr lang="en-US" sz="3000">
                <a:solidFill>
                  <a:srgbClr val="000000"/>
                </a:solidFill>
                <a:latin typeface="Times New Roman" panose="02020603050405020304" pitchFamily="18" charset="0"/>
                <a:cs typeface="Times New Roman" panose="02020603050405020304" pitchFamily="18" charset="0"/>
              </a:rPr>
              <a:t>.</a:t>
            </a:r>
            <a:endParaRPr lang="vi-VN" sz="3000">
              <a:solidFill>
                <a:srgbClr val="000000"/>
              </a:solidFill>
              <a:latin typeface="Times New Roman" panose="02020603050405020304" pitchFamily="18" charset="0"/>
              <a:cs typeface="Times New Roman" panose="02020603050405020304" pitchFamily="18" charset="0"/>
            </a:endParaRPr>
          </a:p>
        </p:txBody>
      </p:sp>
      <p:grpSp>
        <p:nvGrpSpPr>
          <p:cNvPr id="41" name="Group 4">
            <a:extLst>
              <a:ext uri="{FF2B5EF4-FFF2-40B4-BE49-F238E27FC236}">
                <a16:creationId xmlns:a16="http://schemas.microsoft.com/office/drawing/2014/main" id="{6267FBF7-73F2-421A-9433-D4F8FFB833F1}"/>
              </a:ext>
            </a:extLst>
          </p:cNvPr>
          <p:cNvGrpSpPr/>
          <p:nvPr/>
        </p:nvGrpSpPr>
        <p:grpSpPr>
          <a:xfrm>
            <a:off x="3938494" y="9963150"/>
            <a:ext cx="16477376" cy="783580"/>
            <a:chOff x="0" y="0"/>
            <a:chExt cx="4339720" cy="206375"/>
          </a:xfrm>
        </p:grpSpPr>
        <p:sp>
          <p:nvSpPr>
            <p:cNvPr id="42" name="Freeform 5">
              <a:extLst>
                <a:ext uri="{FF2B5EF4-FFF2-40B4-BE49-F238E27FC236}">
                  <a16:creationId xmlns:a16="http://schemas.microsoft.com/office/drawing/2014/main" id="{9391EC8B-D951-4DC0-9F8E-4A1757A531E1}"/>
                </a:ext>
              </a:extLst>
            </p:cNvPr>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43" name="TextBox 6">
              <a:extLst>
                <a:ext uri="{FF2B5EF4-FFF2-40B4-BE49-F238E27FC236}">
                  <a16:creationId xmlns:a16="http://schemas.microsoft.com/office/drawing/2014/main" id="{A1D0C71B-480A-49AD-8902-00A2E340B483}"/>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44" name="Group 7">
            <a:extLst>
              <a:ext uri="{FF2B5EF4-FFF2-40B4-BE49-F238E27FC236}">
                <a16:creationId xmlns:a16="http://schemas.microsoft.com/office/drawing/2014/main" id="{8383586F-3911-4909-AD00-CED667EB7DA0}"/>
              </a:ext>
            </a:extLst>
          </p:cNvPr>
          <p:cNvGrpSpPr/>
          <p:nvPr/>
        </p:nvGrpSpPr>
        <p:grpSpPr>
          <a:xfrm>
            <a:off x="-1024868" y="9963150"/>
            <a:ext cx="7295490" cy="783580"/>
            <a:chOff x="0" y="0"/>
            <a:chExt cx="1921446" cy="206375"/>
          </a:xfrm>
        </p:grpSpPr>
        <p:sp>
          <p:nvSpPr>
            <p:cNvPr id="45" name="Freeform 8">
              <a:extLst>
                <a:ext uri="{FF2B5EF4-FFF2-40B4-BE49-F238E27FC236}">
                  <a16:creationId xmlns:a16="http://schemas.microsoft.com/office/drawing/2014/main" id="{89D60792-26C6-4F4A-A64E-653CBC62C5C7}"/>
                </a:ext>
              </a:extLst>
            </p:cNvPr>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46" name="TextBox 9">
              <a:extLst>
                <a:ext uri="{FF2B5EF4-FFF2-40B4-BE49-F238E27FC236}">
                  <a16:creationId xmlns:a16="http://schemas.microsoft.com/office/drawing/2014/main" id="{CE7558CB-B63E-44E0-92B8-47648A489A22}"/>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48" name="Picture 3">
            <a:extLst>
              <a:ext uri="{FF2B5EF4-FFF2-40B4-BE49-F238E27FC236}">
                <a16:creationId xmlns:a16="http://schemas.microsoft.com/office/drawing/2014/main" id="{97C83AF9-C697-4404-900D-2B4F2EEE91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a:off x="17229080" y="-587441"/>
            <a:ext cx="2117840" cy="3264897"/>
          </a:xfrm>
          <a:prstGeom prst="rect">
            <a:avLst/>
          </a:prstGeom>
        </p:spPr>
      </p:pic>
      <p:pic>
        <p:nvPicPr>
          <p:cNvPr id="17" name="Picture 2">
            <a:extLst>
              <a:ext uri="{FF2B5EF4-FFF2-40B4-BE49-F238E27FC236}">
                <a16:creationId xmlns:a16="http://schemas.microsoft.com/office/drawing/2014/main" id="{E37944BE-91DA-4129-BFD1-FFE968532C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flipV="1">
            <a:off x="-985420" y="-643458"/>
            <a:ext cx="2117840" cy="3264897"/>
          </a:xfrm>
          <a:prstGeom prst="rect">
            <a:avLst/>
          </a:prstGeom>
        </p:spPr>
      </p:pic>
    </p:spTree>
    <p:extLst>
      <p:ext uri="{BB962C8B-B14F-4D97-AF65-F5344CB8AC3E}">
        <p14:creationId xmlns:p14="http://schemas.microsoft.com/office/powerpoint/2010/main" val="381274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8"/>
          <p:cNvSpPr txBox="1"/>
          <p:nvPr/>
        </p:nvSpPr>
        <p:spPr>
          <a:xfrm>
            <a:off x="1421225" y="2676766"/>
            <a:ext cx="3420239" cy="461665"/>
          </a:xfrm>
          <a:prstGeom prst="rect">
            <a:avLst/>
          </a:prstGeom>
        </p:spPr>
        <p:txBody>
          <a:bodyPr wrap="square" lIns="0" tIns="0" rIns="0" bIns="0" rtlCol="0" anchor="t">
            <a:spAutoFit/>
          </a:bodyPr>
          <a:lstStyle/>
          <a:p>
            <a:pPr algn="just">
              <a:lnSpc>
                <a:spcPts val="3639"/>
              </a:lnSpc>
            </a:pPr>
            <a:r>
              <a:rPr lang="en-US" sz="3000">
                <a:solidFill>
                  <a:srgbClr val="000000"/>
                </a:solidFill>
                <a:latin typeface="Times New Roman" panose="02020603050405020304" pitchFamily="18" charset="0"/>
                <a:cs typeface="Times New Roman" panose="02020603050405020304" pitchFamily="18" charset="0"/>
              </a:rPr>
              <a:t>Thiết bị phần cứng</a:t>
            </a:r>
            <a:endParaRPr lang="vi-VN" sz="3000">
              <a:solidFill>
                <a:srgbClr val="000000"/>
              </a:solidFill>
              <a:latin typeface="Times New Roman" panose="02020603050405020304" pitchFamily="18" charset="0"/>
              <a:cs typeface="Times New Roman" panose="02020603050405020304" pitchFamily="18" charset="0"/>
            </a:endParaRPr>
          </a:p>
        </p:txBody>
      </p:sp>
      <p:sp>
        <p:nvSpPr>
          <p:cNvPr id="29" name="TextBox 29"/>
          <p:cNvSpPr txBox="1"/>
          <p:nvPr/>
        </p:nvSpPr>
        <p:spPr>
          <a:xfrm>
            <a:off x="942062" y="812832"/>
            <a:ext cx="16477376" cy="654025"/>
          </a:xfrm>
          <a:prstGeom prst="rect">
            <a:avLst/>
          </a:prstGeom>
        </p:spPr>
        <p:txBody>
          <a:bodyPr wrap="square" lIns="0" tIns="0" rIns="0" bIns="0" rtlCol="0" anchor="t">
            <a:spAutoFit/>
          </a:bodyPr>
          <a:lstStyle/>
          <a:p>
            <a:pPr algn="ctr">
              <a:lnSpc>
                <a:spcPts val="5084"/>
              </a:lnSpc>
            </a:pPr>
            <a:r>
              <a:rPr lang="vi-VN" sz="4499" b="1" spc="-134">
                <a:solidFill>
                  <a:srgbClr val="000000"/>
                </a:solidFill>
                <a:latin typeface="Times New Roman" panose="02020603050405020304" pitchFamily="18" charset="0"/>
                <a:cs typeface="Times New Roman" panose="02020603050405020304" pitchFamily="18" charset="0"/>
              </a:rPr>
              <a:t>CHƯƠNG</a:t>
            </a:r>
            <a:r>
              <a:rPr lang="en-US" sz="4499" b="1" spc="-134">
                <a:solidFill>
                  <a:srgbClr val="000000"/>
                </a:solidFill>
                <a:latin typeface="Times New Roman" panose="02020603050405020304" pitchFamily="18" charset="0"/>
                <a:cs typeface="Times New Roman" panose="02020603050405020304" pitchFamily="18" charset="0"/>
              </a:rPr>
              <a:t> 03: </a:t>
            </a:r>
            <a:r>
              <a:rPr lang="vi-VN" sz="4499" b="1" spc="-134">
                <a:solidFill>
                  <a:srgbClr val="000000"/>
                </a:solidFill>
                <a:latin typeface="Times New Roman" panose="02020603050405020304" pitchFamily="18" charset="0"/>
                <a:cs typeface="Times New Roman" panose="02020603050405020304" pitchFamily="18" charset="0"/>
              </a:rPr>
              <a:t>CƠ SỞ LÝ THUYẾT</a:t>
            </a:r>
            <a:endParaRPr lang="en-US" sz="4499" b="1" spc="-134">
              <a:solidFill>
                <a:srgbClr val="000000"/>
              </a:solidFill>
              <a:latin typeface="Times New Roman" panose="02020603050405020304" pitchFamily="18" charset="0"/>
              <a:cs typeface="Times New Roman" panose="02020603050405020304" pitchFamily="18" charset="0"/>
            </a:endParaRPr>
          </a:p>
        </p:txBody>
      </p:sp>
      <p:grpSp>
        <p:nvGrpSpPr>
          <p:cNvPr id="41" name="Group 4">
            <a:extLst>
              <a:ext uri="{FF2B5EF4-FFF2-40B4-BE49-F238E27FC236}">
                <a16:creationId xmlns:a16="http://schemas.microsoft.com/office/drawing/2014/main" id="{6267FBF7-73F2-421A-9433-D4F8FFB833F1}"/>
              </a:ext>
            </a:extLst>
          </p:cNvPr>
          <p:cNvGrpSpPr/>
          <p:nvPr/>
        </p:nvGrpSpPr>
        <p:grpSpPr>
          <a:xfrm>
            <a:off x="3938494" y="9963150"/>
            <a:ext cx="16477376" cy="783580"/>
            <a:chOff x="0" y="0"/>
            <a:chExt cx="4339720" cy="206375"/>
          </a:xfrm>
        </p:grpSpPr>
        <p:sp>
          <p:nvSpPr>
            <p:cNvPr id="42" name="Freeform 5">
              <a:extLst>
                <a:ext uri="{FF2B5EF4-FFF2-40B4-BE49-F238E27FC236}">
                  <a16:creationId xmlns:a16="http://schemas.microsoft.com/office/drawing/2014/main" id="{9391EC8B-D951-4DC0-9F8E-4A1757A531E1}"/>
                </a:ext>
              </a:extLst>
            </p:cNvPr>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43" name="TextBox 6">
              <a:extLst>
                <a:ext uri="{FF2B5EF4-FFF2-40B4-BE49-F238E27FC236}">
                  <a16:creationId xmlns:a16="http://schemas.microsoft.com/office/drawing/2014/main" id="{A1D0C71B-480A-49AD-8902-00A2E340B483}"/>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44" name="Group 7">
            <a:extLst>
              <a:ext uri="{FF2B5EF4-FFF2-40B4-BE49-F238E27FC236}">
                <a16:creationId xmlns:a16="http://schemas.microsoft.com/office/drawing/2014/main" id="{8383586F-3911-4909-AD00-CED667EB7DA0}"/>
              </a:ext>
            </a:extLst>
          </p:cNvPr>
          <p:cNvGrpSpPr/>
          <p:nvPr/>
        </p:nvGrpSpPr>
        <p:grpSpPr>
          <a:xfrm>
            <a:off x="-1024868" y="9963150"/>
            <a:ext cx="7295490" cy="783580"/>
            <a:chOff x="0" y="0"/>
            <a:chExt cx="1921446" cy="206375"/>
          </a:xfrm>
        </p:grpSpPr>
        <p:sp>
          <p:nvSpPr>
            <p:cNvPr id="45" name="Freeform 8">
              <a:extLst>
                <a:ext uri="{FF2B5EF4-FFF2-40B4-BE49-F238E27FC236}">
                  <a16:creationId xmlns:a16="http://schemas.microsoft.com/office/drawing/2014/main" id="{89D60792-26C6-4F4A-A64E-653CBC62C5C7}"/>
                </a:ext>
              </a:extLst>
            </p:cNvPr>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46" name="TextBox 9">
              <a:extLst>
                <a:ext uri="{FF2B5EF4-FFF2-40B4-BE49-F238E27FC236}">
                  <a16:creationId xmlns:a16="http://schemas.microsoft.com/office/drawing/2014/main" id="{CE7558CB-B63E-44E0-92B8-47648A489A22}"/>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48" name="Picture 3">
            <a:extLst>
              <a:ext uri="{FF2B5EF4-FFF2-40B4-BE49-F238E27FC236}">
                <a16:creationId xmlns:a16="http://schemas.microsoft.com/office/drawing/2014/main" id="{97C83AF9-C697-4404-900D-2B4F2EEE91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a:off x="17229080" y="-587441"/>
            <a:ext cx="2117840" cy="3264897"/>
          </a:xfrm>
          <a:prstGeom prst="rect">
            <a:avLst/>
          </a:prstGeom>
        </p:spPr>
      </p:pic>
      <p:pic>
        <p:nvPicPr>
          <p:cNvPr id="17" name="Picture 2">
            <a:extLst>
              <a:ext uri="{FF2B5EF4-FFF2-40B4-BE49-F238E27FC236}">
                <a16:creationId xmlns:a16="http://schemas.microsoft.com/office/drawing/2014/main" id="{E37944BE-91DA-4129-BFD1-FFE968532C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flipV="1">
            <a:off x="-985420" y="-643458"/>
            <a:ext cx="2117840" cy="3264897"/>
          </a:xfrm>
          <a:prstGeom prst="rect">
            <a:avLst/>
          </a:prstGeom>
        </p:spPr>
      </p:pic>
      <p:pic>
        <p:nvPicPr>
          <p:cNvPr id="16" name="Picture 15" descr="Các phiên bản ESP8266 để làm các dự án IoT">
            <a:extLst>
              <a:ext uri="{FF2B5EF4-FFF2-40B4-BE49-F238E27FC236}">
                <a16:creationId xmlns:a16="http://schemas.microsoft.com/office/drawing/2014/main" id="{9AC88D0F-AEC5-4253-9EBC-057ABB86E52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929694" y="4215878"/>
            <a:ext cx="3937707" cy="4018673"/>
          </a:xfrm>
          <a:prstGeom prst="rect">
            <a:avLst/>
          </a:prstGeom>
          <a:noFill/>
          <a:ln>
            <a:noFill/>
          </a:ln>
        </p:spPr>
      </p:pic>
      <p:pic>
        <p:nvPicPr>
          <p:cNvPr id="18" name="Picture 17" descr="Sơ đồ chân ESP8266 NodeMCU">
            <a:extLst>
              <a:ext uri="{FF2B5EF4-FFF2-40B4-BE49-F238E27FC236}">
                <a16:creationId xmlns:a16="http://schemas.microsoft.com/office/drawing/2014/main" id="{B81871D5-6F4C-43E0-9F08-F6C047BE09F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638832" y="3917132"/>
            <a:ext cx="4662266" cy="4099943"/>
          </a:xfrm>
          <a:prstGeom prst="rect">
            <a:avLst/>
          </a:prstGeom>
          <a:noFill/>
          <a:ln>
            <a:noFill/>
          </a:ln>
        </p:spPr>
      </p:pic>
      <p:pic>
        <p:nvPicPr>
          <p:cNvPr id="19" name="Picture 18">
            <a:extLst>
              <a:ext uri="{FF2B5EF4-FFF2-40B4-BE49-F238E27FC236}">
                <a16:creationId xmlns:a16="http://schemas.microsoft.com/office/drawing/2014/main" id="{D6EFC530-1691-4792-9B59-18BC77907DB1}"/>
              </a:ext>
            </a:extLst>
          </p:cNvPr>
          <p:cNvPicPr>
            <a:picLocks noChangeAspect="1"/>
          </p:cNvPicPr>
          <p:nvPr/>
        </p:nvPicPr>
        <p:blipFill>
          <a:blip r:embed="rId7"/>
          <a:stretch>
            <a:fillRect/>
          </a:stretch>
        </p:blipFill>
        <p:spPr>
          <a:xfrm>
            <a:off x="12420600" y="4410496"/>
            <a:ext cx="5449388" cy="3629439"/>
          </a:xfrm>
          <a:prstGeom prst="rect">
            <a:avLst/>
          </a:prstGeom>
        </p:spPr>
      </p:pic>
    </p:spTree>
    <p:extLst>
      <p:ext uri="{BB962C8B-B14F-4D97-AF65-F5344CB8AC3E}">
        <p14:creationId xmlns:p14="http://schemas.microsoft.com/office/powerpoint/2010/main" val="359893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8"/>
          <p:cNvSpPr txBox="1"/>
          <p:nvPr/>
        </p:nvSpPr>
        <p:spPr>
          <a:xfrm>
            <a:off x="2638117" y="9243335"/>
            <a:ext cx="3420239" cy="461665"/>
          </a:xfrm>
          <a:prstGeom prst="rect">
            <a:avLst/>
          </a:prstGeom>
        </p:spPr>
        <p:txBody>
          <a:bodyPr wrap="square" lIns="0" tIns="0" rIns="0" bIns="0" rtlCol="0" anchor="t">
            <a:spAutoFit/>
          </a:bodyPr>
          <a:lstStyle/>
          <a:p>
            <a:pPr algn="just">
              <a:lnSpc>
                <a:spcPts val="3639"/>
              </a:lnSpc>
            </a:pPr>
            <a:r>
              <a:rPr lang="vi-VN" sz="3000">
                <a:solidFill>
                  <a:srgbClr val="000000"/>
                </a:solidFill>
                <a:latin typeface="Times New Roman" panose="02020603050405020304" pitchFamily="18" charset="0"/>
                <a:cs typeface="Times New Roman" panose="02020603050405020304" pitchFamily="18" charset="0"/>
              </a:rPr>
              <a:t>Sơ đồ mạch thiết kế</a:t>
            </a:r>
          </a:p>
        </p:txBody>
      </p:sp>
      <p:sp>
        <p:nvSpPr>
          <p:cNvPr id="29" name="TextBox 29"/>
          <p:cNvSpPr txBox="1"/>
          <p:nvPr/>
        </p:nvSpPr>
        <p:spPr>
          <a:xfrm>
            <a:off x="942062" y="812832"/>
            <a:ext cx="16477376" cy="654025"/>
          </a:xfrm>
          <a:prstGeom prst="rect">
            <a:avLst/>
          </a:prstGeom>
        </p:spPr>
        <p:txBody>
          <a:bodyPr wrap="square" lIns="0" tIns="0" rIns="0" bIns="0" rtlCol="0" anchor="t">
            <a:spAutoFit/>
          </a:bodyPr>
          <a:lstStyle/>
          <a:p>
            <a:pPr algn="ctr">
              <a:lnSpc>
                <a:spcPts val="5084"/>
              </a:lnSpc>
            </a:pPr>
            <a:r>
              <a:rPr lang="vi-VN" sz="4499" b="1" spc="-134">
                <a:solidFill>
                  <a:srgbClr val="000000"/>
                </a:solidFill>
                <a:latin typeface="Times New Roman" panose="02020603050405020304" pitchFamily="18" charset="0"/>
                <a:cs typeface="Times New Roman" panose="02020603050405020304" pitchFamily="18" charset="0"/>
              </a:rPr>
              <a:t>CHƯƠNG</a:t>
            </a:r>
            <a:r>
              <a:rPr lang="en-US" sz="4499" b="1" spc="-134">
                <a:solidFill>
                  <a:srgbClr val="000000"/>
                </a:solidFill>
                <a:latin typeface="Times New Roman" panose="02020603050405020304" pitchFamily="18" charset="0"/>
                <a:cs typeface="Times New Roman" panose="02020603050405020304" pitchFamily="18" charset="0"/>
              </a:rPr>
              <a:t> 03: </a:t>
            </a:r>
            <a:r>
              <a:rPr lang="vi-VN" sz="4499" b="1" spc="-134">
                <a:solidFill>
                  <a:srgbClr val="000000"/>
                </a:solidFill>
                <a:latin typeface="Times New Roman" panose="02020603050405020304" pitchFamily="18" charset="0"/>
                <a:cs typeface="Times New Roman" panose="02020603050405020304" pitchFamily="18" charset="0"/>
              </a:rPr>
              <a:t>CƠ SỞ LÝ THUYẾT</a:t>
            </a:r>
            <a:endParaRPr lang="en-US" sz="4499" b="1" spc="-134">
              <a:solidFill>
                <a:srgbClr val="000000"/>
              </a:solidFill>
              <a:latin typeface="Times New Roman" panose="02020603050405020304" pitchFamily="18" charset="0"/>
              <a:cs typeface="Times New Roman" panose="02020603050405020304" pitchFamily="18" charset="0"/>
            </a:endParaRPr>
          </a:p>
        </p:txBody>
      </p:sp>
      <p:grpSp>
        <p:nvGrpSpPr>
          <p:cNvPr id="41" name="Group 4">
            <a:extLst>
              <a:ext uri="{FF2B5EF4-FFF2-40B4-BE49-F238E27FC236}">
                <a16:creationId xmlns:a16="http://schemas.microsoft.com/office/drawing/2014/main" id="{6267FBF7-73F2-421A-9433-D4F8FFB833F1}"/>
              </a:ext>
            </a:extLst>
          </p:cNvPr>
          <p:cNvGrpSpPr/>
          <p:nvPr/>
        </p:nvGrpSpPr>
        <p:grpSpPr>
          <a:xfrm>
            <a:off x="3938494" y="9963150"/>
            <a:ext cx="16477376" cy="783580"/>
            <a:chOff x="0" y="0"/>
            <a:chExt cx="4339720" cy="206375"/>
          </a:xfrm>
        </p:grpSpPr>
        <p:sp>
          <p:nvSpPr>
            <p:cNvPr id="42" name="Freeform 5">
              <a:extLst>
                <a:ext uri="{FF2B5EF4-FFF2-40B4-BE49-F238E27FC236}">
                  <a16:creationId xmlns:a16="http://schemas.microsoft.com/office/drawing/2014/main" id="{9391EC8B-D951-4DC0-9F8E-4A1757A531E1}"/>
                </a:ext>
              </a:extLst>
            </p:cNvPr>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43" name="TextBox 6">
              <a:extLst>
                <a:ext uri="{FF2B5EF4-FFF2-40B4-BE49-F238E27FC236}">
                  <a16:creationId xmlns:a16="http://schemas.microsoft.com/office/drawing/2014/main" id="{A1D0C71B-480A-49AD-8902-00A2E340B483}"/>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44" name="Group 7">
            <a:extLst>
              <a:ext uri="{FF2B5EF4-FFF2-40B4-BE49-F238E27FC236}">
                <a16:creationId xmlns:a16="http://schemas.microsoft.com/office/drawing/2014/main" id="{8383586F-3911-4909-AD00-CED667EB7DA0}"/>
              </a:ext>
            </a:extLst>
          </p:cNvPr>
          <p:cNvGrpSpPr/>
          <p:nvPr/>
        </p:nvGrpSpPr>
        <p:grpSpPr>
          <a:xfrm>
            <a:off x="-1024868" y="9963150"/>
            <a:ext cx="7295490" cy="783580"/>
            <a:chOff x="0" y="0"/>
            <a:chExt cx="1921446" cy="206375"/>
          </a:xfrm>
        </p:grpSpPr>
        <p:sp>
          <p:nvSpPr>
            <p:cNvPr id="45" name="Freeform 8">
              <a:extLst>
                <a:ext uri="{FF2B5EF4-FFF2-40B4-BE49-F238E27FC236}">
                  <a16:creationId xmlns:a16="http://schemas.microsoft.com/office/drawing/2014/main" id="{89D60792-26C6-4F4A-A64E-653CBC62C5C7}"/>
                </a:ext>
              </a:extLst>
            </p:cNvPr>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46" name="TextBox 9">
              <a:extLst>
                <a:ext uri="{FF2B5EF4-FFF2-40B4-BE49-F238E27FC236}">
                  <a16:creationId xmlns:a16="http://schemas.microsoft.com/office/drawing/2014/main" id="{CE7558CB-B63E-44E0-92B8-47648A489A22}"/>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48" name="Picture 3">
            <a:extLst>
              <a:ext uri="{FF2B5EF4-FFF2-40B4-BE49-F238E27FC236}">
                <a16:creationId xmlns:a16="http://schemas.microsoft.com/office/drawing/2014/main" id="{97C83AF9-C697-4404-900D-2B4F2EEE91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a:off x="17229080" y="-587441"/>
            <a:ext cx="2117840" cy="3264897"/>
          </a:xfrm>
          <a:prstGeom prst="rect">
            <a:avLst/>
          </a:prstGeom>
        </p:spPr>
      </p:pic>
      <p:pic>
        <p:nvPicPr>
          <p:cNvPr id="17" name="Picture 2">
            <a:extLst>
              <a:ext uri="{FF2B5EF4-FFF2-40B4-BE49-F238E27FC236}">
                <a16:creationId xmlns:a16="http://schemas.microsoft.com/office/drawing/2014/main" id="{E37944BE-91DA-4129-BFD1-FFE968532C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flipV="1">
            <a:off x="-436098" y="-348349"/>
            <a:ext cx="2117840" cy="3264897"/>
          </a:xfrm>
          <a:prstGeom prst="rect">
            <a:avLst/>
          </a:prstGeom>
        </p:spPr>
      </p:pic>
      <p:pic>
        <p:nvPicPr>
          <p:cNvPr id="18" name="Picture 17">
            <a:extLst>
              <a:ext uri="{FF2B5EF4-FFF2-40B4-BE49-F238E27FC236}">
                <a16:creationId xmlns:a16="http://schemas.microsoft.com/office/drawing/2014/main" id="{43313D2D-4F64-40E1-BD79-45535E9B2E4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715" y="1718074"/>
            <a:ext cx="7448485" cy="7146024"/>
          </a:xfrm>
          <a:prstGeom prst="rect">
            <a:avLst/>
          </a:prstGeom>
          <a:noFill/>
          <a:ln>
            <a:noFill/>
          </a:ln>
        </p:spPr>
      </p:pic>
      <p:pic>
        <p:nvPicPr>
          <p:cNvPr id="19" name="Picture 18">
            <a:extLst>
              <a:ext uri="{FF2B5EF4-FFF2-40B4-BE49-F238E27FC236}">
                <a16:creationId xmlns:a16="http://schemas.microsoft.com/office/drawing/2014/main" id="{3899675A-3FB3-4D21-A5C3-4E7114C69DF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0591802" y="2565909"/>
            <a:ext cx="7448483" cy="5588710"/>
          </a:xfrm>
          <a:prstGeom prst="rect">
            <a:avLst/>
          </a:prstGeom>
        </p:spPr>
      </p:pic>
      <p:sp>
        <p:nvSpPr>
          <p:cNvPr id="21" name="TextBox 28">
            <a:extLst>
              <a:ext uri="{FF2B5EF4-FFF2-40B4-BE49-F238E27FC236}">
                <a16:creationId xmlns:a16="http://schemas.microsoft.com/office/drawing/2014/main" id="{2A447608-FE0B-4A50-9445-E89A086A6B55}"/>
              </a:ext>
            </a:extLst>
          </p:cNvPr>
          <p:cNvSpPr txBox="1"/>
          <p:nvPr/>
        </p:nvSpPr>
        <p:spPr>
          <a:xfrm>
            <a:off x="11790418" y="8870493"/>
            <a:ext cx="5116201" cy="461665"/>
          </a:xfrm>
          <a:prstGeom prst="rect">
            <a:avLst/>
          </a:prstGeom>
        </p:spPr>
        <p:txBody>
          <a:bodyPr wrap="square" lIns="0" tIns="0" rIns="0" bIns="0" rtlCol="0" anchor="t">
            <a:spAutoFit/>
          </a:bodyPr>
          <a:lstStyle/>
          <a:p>
            <a:pPr algn="just">
              <a:lnSpc>
                <a:spcPts val="3639"/>
              </a:lnSpc>
            </a:pPr>
            <a:r>
              <a:rPr lang="vi-VN" sz="3000">
                <a:solidFill>
                  <a:srgbClr val="000000"/>
                </a:solidFill>
                <a:latin typeface="Times New Roman" panose="02020603050405020304" pitchFamily="18" charset="0"/>
                <a:cs typeface="Times New Roman" panose="02020603050405020304" pitchFamily="18" charset="0"/>
              </a:rPr>
              <a:t>Sơ đồ mạch nguyên lý hoạt động</a:t>
            </a:r>
          </a:p>
        </p:txBody>
      </p:sp>
    </p:spTree>
    <p:extLst>
      <p:ext uri="{BB962C8B-B14F-4D97-AF65-F5344CB8AC3E}">
        <p14:creationId xmlns:p14="http://schemas.microsoft.com/office/powerpoint/2010/main" val="300105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8"/>
          <p:cNvSpPr txBox="1"/>
          <p:nvPr/>
        </p:nvSpPr>
        <p:spPr>
          <a:xfrm>
            <a:off x="1421225" y="2676766"/>
            <a:ext cx="3420239" cy="461665"/>
          </a:xfrm>
          <a:prstGeom prst="rect">
            <a:avLst/>
          </a:prstGeom>
        </p:spPr>
        <p:txBody>
          <a:bodyPr wrap="square" lIns="0" tIns="0" rIns="0" bIns="0" rtlCol="0" anchor="t">
            <a:spAutoFit/>
          </a:bodyPr>
          <a:lstStyle/>
          <a:p>
            <a:pPr algn="just">
              <a:lnSpc>
                <a:spcPts val="3639"/>
              </a:lnSpc>
            </a:pPr>
            <a:r>
              <a:rPr lang="en-US" sz="3000">
                <a:solidFill>
                  <a:srgbClr val="000000"/>
                </a:solidFill>
                <a:latin typeface="Times New Roman" panose="02020603050405020304" pitchFamily="18" charset="0"/>
                <a:cs typeface="Times New Roman" panose="02020603050405020304" pitchFamily="18" charset="0"/>
              </a:rPr>
              <a:t>Công nghệ sử dụng</a:t>
            </a:r>
            <a:endParaRPr lang="vi-VN" sz="3000">
              <a:solidFill>
                <a:srgbClr val="000000"/>
              </a:solidFill>
              <a:latin typeface="Times New Roman" panose="02020603050405020304" pitchFamily="18" charset="0"/>
              <a:cs typeface="Times New Roman" panose="02020603050405020304" pitchFamily="18" charset="0"/>
            </a:endParaRPr>
          </a:p>
        </p:txBody>
      </p:sp>
      <p:sp>
        <p:nvSpPr>
          <p:cNvPr id="29" name="TextBox 29"/>
          <p:cNvSpPr txBox="1"/>
          <p:nvPr/>
        </p:nvSpPr>
        <p:spPr>
          <a:xfrm>
            <a:off x="942062" y="812832"/>
            <a:ext cx="16477376" cy="654025"/>
          </a:xfrm>
          <a:prstGeom prst="rect">
            <a:avLst/>
          </a:prstGeom>
        </p:spPr>
        <p:txBody>
          <a:bodyPr wrap="square" lIns="0" tIns="0" rIns="0" bIns="0" rtlCol="0" anchor="t">
            <a:spAutoFit/>
          </a:bodyPr>
          <a:lstStyle/>
          <a:p>
            <a:pPr algn="ctr">
              <a:lnSpc>
                <a:spcPts val="5084"/>
              </a:lnSpc>
            </a:pPr>
            <a:r>
              <a:rPr lang="vi-VN" sz="4499" b="1" spc="-134">
                <a:solidFill>
                  <a:srgbClr val="000000"/>
                </a:solidFill>
                <a:latin typeface="Times New Roman" panose="02020603050405020304" pitchFamily="18" charset="0"/>
                <a:cs typeface="Times New Roman" panose="02020603050405020304" pitchFamily="18" charset="0"/>
              </a:rPr>
              <a:t>CHƯƠNG</a:t>
            </a:r>
            <a:r>
              <a:rPr lang="en-US" sz="4499" b="1" spc="-134">
                <a:solidFill>
                  <a:srgbClr val="000000"/>
                </a:solidFill>
                <a:latin typeface="Times New Roman" panose="02020603050405020304" pitchFamily="18" charset="0"/>
                <a:cs typeface="Times New Roman" panose="02020603050405020304" pitchFamily="18" charset="0"/>
              </a:rPr>
              <a:t> 03: </a:t>
            </a:r>
            <a:r>
              <a:rPr lang="vi-VN" sz="4499" b="1" spc="-134">
                <a:solidFill>
                  <a:srgbClr val="000000"/>
                </a:solidFill>
                <a:latin typeface="Times New Roman" panose="02020603050405020304" pitchFamily="18" charset="0"/>
                <a:cs typeface="Times New Roman" panose="02020603050405020304" pitchFamily="18" charset="0"/>
              </a:rPr>
              <a:t>CƠ SỞ LÝ THUYẾT</a:t>
            </a:r>
            <a:endParaRPr lang="en-US" sz="4499" b="1" spc="-134">
              <a:solidFill>
                <a:srgbClr val="000000"/>
              </a:solidFill>
              <a:latin typeface="Times New Roman" panose="02020603050405020304" pitchFamily="18" charset="0"/>
              <a:cs typeface="Times New Roman" panose="02020603050405020304" pitchFamily="18" charset="0"/>
            </a:endParaRPr>
          </a:p>
        </p:txBody>
      </p:sp>
      <p:grpSp>
        <p:nvGrpSpPr>
          <p:cNvPr id="41" name="Group 4">
            <a:extLst>
              <a:ext uri="{FF2B5EF4-FFF2-40B4-BE49-F238E27FC236}">
                <a16:creationId xmlns:a16="http://schemas.microsoft.com/office/drawing/2014/main" id="{6267FBF7-73F2-421A-9433-D4F8FFB833F1}"/>
              </a:ext>
            </a:extLst>
          </p:cNvPr>
          <p:cNvGrpSpPr/>
          <p:nvPr/>
        </p:nvGrpSpPr>
        <p:grpSpPr>
          <a:xfrm>
            <a:off x="3938494" y="9963150"/>
            <a:ext cx="16477376" cy="783580"/>
            <a:chOff x="0" y="0"/>
            <a:chExt cx="4339720" cy="206375"/>
          </a:xfrm>
        </p:grpSpPr>
        <p:sp>
          <p:nvSpPr>
            <p:cNvPr id="42" name="Freeform 5">
              <a:extLst>
                <a:ext uri="{FF2B5EF4-FFF2-40B4-BE49-F238E27FC236}">
                  <a16:creationId xmlns:a16="http://schemas.microsoft.com/office/drawing/2014/main" id="{9391EC8B-D951-4DC0-9F8E-4A1757A531E1}"/>
                </a:ext>
              </a:extLst>
            </p:cNvPr>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43" name="TextBox 6">
              <a:extLst>
                <a:ext uri="{FF2B5EF4-FFF2-40B4-BE49-F238E27FC236}">
                  <a16:creationId xmlns:a16="http://schemas.microsoft.com/office/drawing/2014/main" id="{A1D0C71B-480A-49AD-8902-00A2E340B483}"/>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44" name="Group 7">
            <a:extLst>
              <a:ext uri="{FF2B5EF4-FFF2-40B4-BE49-F238E27FC236}">
                <a16:creationId xmlns:a16="http://schemas.microsoft.com/office/drawing/2014/main" id="{8383586F-3911-4909-AD00-CED667EB7DA0}"/>
              </a:ext>
            </a:extLst>
          </p:cNvPr>
          <p:cNvGrpSpPr/>
          <p:nvPr/>
        </p:nvGrpSpPr>
        <p:grpSpPr>
          <a:xfrm>
            <a:off x="-1024868" y="9963150"/>
            <a:ext cx="7295490" cy="783580"/>
            <a:chOff x="0" y="0"/>
            <a:chExt cx="1921446" cy="206375"/>
          </a:xfrm>
        </p:grpSpPr>
        <p:sp>
          <p:nvSpPr>
            <p:cNvPr id="45" name="Freeform 8">
              <a:extLst>
                <a:ext uri="{FF2B5EF4-FFF2-40B4-BE49-F238E27FC236}">
                  <a16:creationId xmlns:a16="http://schemas.microsoft.com/office/drawing/2014/main" id="{89D60792-26C6-4F4A-A64E-653CBC62C5C7}"/>
                </a:ext>
              </a:extLst>
            </p:cNvPr>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46" name="TextBox 9">
              <a:extLst>
                <a:ext uri="{FF2B5EF4-FFF2-40B4-BE49-F238E27FC236}">
                  <a16:creationId xmlns:a16="http://schemas.microsoft.com/office/drawing/2014/main" id="{CE7558CB-B63E-44E0-92B8-47648A489A22}"/>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48" name="Picture 3">
            <a:extLst>
              <a:ext uri="{FF2B5EF4-FFF2-40B4-BE49-F238E27FC236}">
                <a16:creationId xmlns:a16="http://schemas.microsoft.com/office/drawing/2014/main" id="{97C83AF9-C697-4404-900D-2B4F2EEE91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a:off x="17229080" y="-587441"/>
            <a:ext cx="2117840" cy="3264897"/>
          </a:xfrm>
          <a:prstGeom prst="rect">
            <a:avLst/>
          </a:prstGeom>
        </p:spPr>
      </p:pic>
      <p:pic>
        <p:nvPicPr>
          <p:cNvPr id="17" name="Picture 2">
            <a:extLst>
              <a:ext uri="{FF2B5EF4-FFF2-40B4-BE49-F238E27FC236}">
                <a16:creationId xmlns:a16="http://schemas.microsoft.com/office/drawing/2014/main" id="{E37944BE-91DA-4129-BFD1-FFE968532C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flipV="1">
            <a:off x="-985420" y="-643458"/>
            <a:ext cx="2117840" cy="3264897"/>
          </a:xfrm>
          <a:prstGeom prst="rect">
            <a:avLst/>
          </a:prstGeom>
        </p:spPr>
      </p:pic>
      <p:pic>
        <p:nvPicPr>
          <p:cNvPr id="1026" name="Picture 2" descr="Thiết kế web căn bản - HTML CSS JS | Nền Tảng">
            <a:extLst>
              <a:ext uri="{FF2B5EF4-FFF2-40B4-BE49-F238E27FC236}">
                <a16:creationId xmlns:a16="http://schemas.microsoft.com/office/drawing/2014/main" id="{2F2AA7A9-C409-45A7-8BBB-8CF8487113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225" y="4336136"/>
            <a:ext cx="5451577" cy="3014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jango - Framework hàng đầu cho mọi lập trình viên">
            <a:extLst>
              <a:ext uri="{FF2B5EF4-FFF2-40B4-BE49-F238E27FC236}">
                <a16:creationId xmlns:a16="http://schemas.microsoft.com/office/drawing/2014/main" id="{A8C1040E-C43E-4227-9E96-0EAE4FBE76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9015" y="4757459"/>
            <a:ext cx="4035732" cy="22600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Download Arduino IDE Terbaru 2022 (Free Download)">
            <a:extLst>
              <a:ext uri="{FF2B5EF4-FFF2-40B4-BE49-F238E27FC236}">
                <a16:creationId xmlns:a16="http://schemas.microsoft.com/office/drawing/2014/main" id="{2FB13471-924A-4D1B-B5C7-251BF47376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37980" y="4669418"/>
            <a:ext cx="2348051" cy="23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33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1000"/>
                                        <p:tgtEl>
                                          <p:spTgt spid="1028"/>
                                        </p:tgtEl>
                                      </p:cBhvr>
                                    </p:animEffect>
                                    <p:anim calcmode="lin" valueType="num">
                                      <p:cBhvr>
                                        <p:cTn id="15" dur="1000" fill="hold"/>
                                        <p:tgtEl>
                                          <p:spTgt spid="1028"/>
                                        </p:tgtEl>
                                        <p:attrNameLst>
                                          <p:attrName>ppt_x</p:attrName>
                                        </p:attrNameLst>
                                      </p:cBhvr>
                                      <p:tavLst>
                                        <p:tav tm="0">
                                          <p:val>
                                            <p:strVal val="#ppt_x"/>
                                          </p:val>
                                        </p:tav>
                                        <p:tav tm="100000">
                                          <p:val>
                                            <p:strVal val="#ppt_x"/>
                                          </p:val>
                                        </p:tav>
                                      </p:tavLst>
                                    </p:anim>
                                    <p:anim calcmode="lin" valueType="num">
                                      <p:cBhvr>
                                        <p:cTn id="16"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8"/>
          <p:cNvSpPr txBox="1"/>
          <p:nvPr/>
        </p:nvSpPr>
        <p:spPr>
          <a:xfrm>
            <a:off x="1421225" y="2359019"/>
            <a:ext cx="15998213" cy="923330"/>
          </a:xfrm>
          <a:prstGeom prst="rect">
            <a:avLst/>
          </a:prstGeom>
        </p:spPr>
        <p:txBody>
          <a:bodyPr wrap="square" lIns="0" tIns="0" rIns="0" bIns="0" rtlCol="0" anchor="t">
            <a:spAutoFit/>
          </a:bodyPr>
          <a:lstStyle/>
          <a:p>
            <a:pPr algn="just">
              <a:lnSpc>
                <a:spcPts val="3639"/>
              </a:lnSpc>
            </a:pPr>
            <a:r>
              <a:rPr lang="en-US" sz="3000">
                <a:solidFill>
                  <a:srgbClr val="000000"/>
                </a:solidFill>
                <a:latin typeface="Times New Roman" panose="02020603050405020304" pitchFamily="18" charset="0"/>
                <a:cs typeface="Times New Roman" panose="02020603050405020304" pitchFamily="18" charset="0"/>
              </a:rPr>
              <a:t>Ngoài ra để thuận tiện cho việc sử dụng cũng như cập nhật trên các chip điều khiển thì còn sử dụng thêm OTA(Over-The-Air)</a:t>
            </a:r>
            <a:endParaRPr lang="vi-VN" sz="3000">
              <a:solidFill>
                <a:srgbClr val="000000"/>
              </a:solidFill>
              <a:latin typeface="Times New Roman" panose="02020603050405020304" pitchFamily="18" charset="0"/>
              <a:cs typeface="Times New Roman" panose="02020603050405020304" pitchFamily="18" charset="0"/>
            </a:endParaRPr>
          </a:p>
        </p:txBody>
      </p:sp>
      <p:sp>
        <p:nvSpPr>
          <p:cNvPr id="29" name="TextBox 29"/>
          <p:cNvSpPr txBox="1"/>
          <p:nvPr/>
        </p:nvSpPr>
        <p:spPr>
          <a:xfrm>
            <a:off x="942062" y="812832"/>
            <a:ext cx="16477376" cy="654025"/>
          </a:xfrm>
          <a:prstGeom prst="rect">
            <a:avLst/>
          </a:prstGeom>
        </p:spPr>
        <p:txBody>
          <a:bodyPr wrap="square" lIns="0" tIns="0" rIns="0" bIns="0" rtlCol="0" anchor="t">
            <a:spAutoFit/>
          </a:bodyPr>
          <a:lstStyle/>
          <a:p>
            <a:pPr algn="ctr">
              <a:lnSpc>
                <a:spcPts val="5084"/>
              </a:lnSpc>
            </a:pPr>
            <a:r>
              <a:rPr lang="vi-VN" sz="4499" b="1" spc="-134">
                <a:solidFill>
                  <a:srgbClr val="000000"/>
                </a:solidFill>
                <a:latin typeface="Times New Roman" panose="02020603050405020304" pitchFamily="18" charset="0"/>
                <a:cs typeface="Times New Roman" panose="02020603050405020304" pitchFamily="18" charset="0"/>
              </a:rPr>
              <a:t>CHƯƠNG</a:t>
            </a:r>
            <a:r>
              <a:rPr lang="en-US" sz="4499" b="1" spc="-134">
                <a:solidFill>
                  <a:srgbClr val="000000"/>
                </a:solidFill>
                <a:latin typeface="Times New Roman" panose="02020603050405020304" pitchFamily="18" charset="0"/>
                <a:cs typeface="Times New Roman" panose="02020603050405020304" pitchFamily="18" charset="0"/>
              </a:rPr>
              <a:t> 03: </a:t>
            </a:r>
            <a:r>
              <a:rPr lang="vi-VN" sz="4499" b="1" spc="-134">
                <a:solidFill>
                  <a:srgbClr val="000000"/>
                </a:solidFill>
                <a:latin typeface="Times New Roman" panose="02020603050405020304" pitchFamily="18" charset="0"/>
                <a:cs typeface="Times New Roman" panose="02020603050405020304" pitchFamily="18" charset="0"/>
              </a:rPr>
              <a:t>CƠ SỞ LÝ THUYẾT</a:t>
            </a:r>
            <a:endParaRPr lang="en-US" sz="4499" b="1" spc="-134">
              <a:solidFill>
                <a:srgbClr val="000000"/>
              </a:solidFill>
              <a:latin typeface="Times New Roman" panose="02020603050405020304" pitchFamily="18" charset="0"/>
              <a:cs typeface="Times New Roman" panose="02020603050405020304" pitchFamily="18" charset="0"/>
            </a:endParaRPr>
          </a:p>
        </p:txBody>
      </p:sp>
      <p:grpSp>
        <p:nvGrpSpPr>
          <p:cNvPr id="41" name="Group 4">
            <a:extLst>
              <a:ext uri="{FF2B5EF4-FFF2-40B4-BE49-F238E27FC236}">
                <a16:creationId xmlns:a16="http://schemas.microsoft.com/office/drawing/2014/main" id="{6267FBF7-73F2-421A-9433-D4F8FFB833F1}"/>
              </a:ext>
            </a:extLst>
          </p:cNvPr>
          <p:cNvGrpSpPr/>
          <p:nvPr/>
        </p:nvGrpSpPr>
        <p:grpSpPr>
          <a:xfrm>
            <a:off x="3938494" y="9963150"/>
            <a:ext cx="16477376" cy="783580"/>
            <a:chOff x="0" y="0"/>
            <a:chExt cx="4339720" cy="206375"/>
          </a:xfrm>
        </p:grpSpPr>
        <p:sp>
          <p:nvSpPr>
            <p:cNvPr id="42" name="Freeform 5">
              <a:extLst>
                <a:ext uri="{FF2B5EF4-FFF2-40B4-BE49-F238E27FC236}">
                  <a16:creationId xmlns:a16="http://schemas.microsoft.com/office/drawing/2014/main" id="{9391EC8B-D951-4DC0-9F8E-4A1757A531E1}"/>
                </a:ext>
              </a:extLst>
            </p:cNvPr>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43" name="TextBox 6">
              <a:extLst>
                <a:ext uri="{FF2B5EF4-FFF2-40B4-BE49-F238E27FC236}">
                  <a16:creationId xmlns:a16="http://schemas.microsoft.com/office/drawing/2014/main" id="{A1D0C71B-480A-49AD-8902-00A2E340B483}"/>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44" name="Group 7">
            <a:extLst>
              <a:ext uri="{FF2B5EF4-FFF2-40B4-BE49-F238E27FC236}">
                <a16:creationId xmlns:a16="http://schemas.microsoft.com/office/drawing/2014/main" id="{8383586F-3911-4909-AD00-CED667EB7DA0}"/>
              </a:ext>
            </a:extLst>
          </p:cNvPr>
          <p:cNvGrpSpPr/>
          <p:nvPr/>
        </p:nvGrpSpPr>
        <p:grpSpPr>
          <a:xfrm>
            <a:off x="-1024868" y="9963150"/>
            <a:ext cx="7295490" cy="783580"/>
            <a:chOff x="0" y="0"/>
            <a:chExt cx="1921446" cy="206375"/>
          </a:xfrm>
        </p:grpSpPr>
        <p:sp>
          <p:nvSpPr>
            <p:cNvPr id="45" name="Freeform 8">
              <a:extLst>
                <a:ext uri="{FF2B5EF4-FFF2-40B4-BE49-F238E27FC236}">
                  <a16:creationId xmlns:a16="http://schemas.microsoft.com/office/drawing/2014/main" id="{89D60792-26C6-4F4A-A64E-653CBC62C5C7}"/>
                </a:ext>
              </a:extLst>
            </p:cNvPr>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46" name="TextBox 9">
              <a:extLst>
                <a:ext uri="{FF2B5EF4-FFF2-40B4-BE49-F238E27FC236}">
                  <a16:creationId xmlns:a16="http://schemas.microsoft.com/office/drawing/2014/main" id="{CE7558CB-B63E-44E0-92B8-47648A489A22}"/>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48" name="Picture 3">
            <a:extLst>
              <a:ext uri="{FF2B5EF4-FFF2-40B4-BE49-F238E27FC236}">
                <a16:creationId xmlns:a16="http://schemas.microsoft.com/office/drawing/2014/main" id="{97C83AF9-C697-4404-900D-2B4F2EEE91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a:off x="17229080" y="-587441"/>
            <a:ext cx="2117840" cy="3264897"/>
          </a:xfrm>
          <a:prstGeom prst="rect">
            <a:avLst/>
          </a:prstGeom>
        </p:spPr>
      </p:pic>
      <p:pic>
        <p:nvPicPr>
          <p:cNvPr id="17" name="Picture 2">
            <a:extLst>
              <a:ext uri="{FF2B5EF4-FFF2-40B4-BE49-F238E27FC236}">
                <a16:creationId xmlns:a16="http://schemas.microsoft.com/office/drawing/2014/main" id="{E37944BE-91DA-4129-BFD1-FFE968532C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flipV="1">
            <a:off x="-985420" y="-643458"/>
            <a:ext cx="2117840" cy="3264897"/>
          </a:xfrm>
          <a:prstGeom prst="rect">
            <a:avLst/>
          </a:prstGeom>
        </p:spPr>
      </p:pic>
      <p:pic>
        <p:nvPicPr>
          <p:cNvPr id="3" name="Picture 2">
            <a:extLst>
              <a:ext uri="{FF2B5EF4-FFF2-40B4-BE49-F238E27FC236}">
                <a16:creationId xmlns:a16="http://schemas.microsoft.com/office/drawing/2014/main" id="{81D0A862-38BA-4209-9E6E-D4D385F3CB00}"/>
              </a:ext>
            </a:extLst>
          </p:cNvPr>
          <p:cNvPicPr>
            <a:picLocks noChangeAspect="1"/>
          </p:cNvPicPr>
          <p:nvPr/>
        </p:nvPicPr>
        <p:blipFill>
          <a:blip r:embed="rId5"/>
          <a:stretch>
            <a:fillRect/>
          </a:stretch>
        </p:blipFill>
        <p:spPr>
          <a:xfrm>
            <a:off x="1414298" y="3453711"/>
            <a:ext cx="5763429" cy="3029373"/>
          </a:xfrm>
          <a:prstGeom prst="rect">
            <a:avLst/>
          </a:prstGeom>
        </p:spPr>
      </p:pic>
      <p:pic>
        <p:nvPicPr>
          <p:cNvPr id="5" name="Picture 4">
            <a:extLst>
              <a:ext uri="{FF2B5EF4-FFF2-40B4-BE49-F238E27FC236}">
                <a16:creationId xmlns:a16="http://schemas.microsoft.com/office/drawing/2014/main" id="{6EE13EC4-774D-4F6F-9301-45F5809F62C0}"/>
              </a:ext>
            </a:extLst>
          </p:cNvPr>
          <p:cNvPicPr>
            <a:picLocks noChangeAspect="1"/>
          </p:cNvPicPr>
          <p:nvPr/>
        </p:nvPicPr>
        <p:blipFill>
          <a:blip r:embed="rId6"/>
          <a:stretch>
            <a:fillRect/>
          </a:stretch>
        </p:blipFill>
        <p:spPr>
          <a:xfrm>
            <a:off x="8657203" y="3809513"/>
            <a:ext cx="7039957" cy="1962424"/>
          </a:xfrm>
          <a:prstGeom prst="rect">
            <a:avLst/>
          </a:prstGeom>
        </p:spPr>
      </p:pic>
      <p:pic>
        <p:nvPicPr>
          <p:cNvPr id="7" name="Picture 6">
            <a:extLst>
              <a:ext uri="{FF2B5EF4-FFF2-40B4-BE49-F238E27FC236}">
                <a16:creationId xmlns:a16="http://schemas.microsoft.com/office/drawing/2014/main" id="{6FE072CC-2185-443A-8B2B-EB481255B206}"/>
              </a:ext>
            </a:extLst>
          </p:cNvPr>
          <p:cNvPicPr>
            <a:picLocks noChangeAspect="1"/>
          </p:cNvPicPr>
          <p:nvPr/>
        </p:nvPicPr>
        <p:blipFill>
          <a:blip r:embed="rId7"/>
          <a:stretch>
            <a:fillRect/>
          </a:stretch>
        </p:blipFill>
        <p:spPr>
          <a:xfrm>
            <a:off x="4876800" y="6299101"/>
            <a:ext cx="11049000" cy="3447058"/>
          </a:xfrm>
          <a:prstGeom prst="rect">
            <a:avLst/>
          </a:prstGeom>
        </p:spPr>
      </p:pic>
    </p:spTree>
    <p:extLst>
      <p:ext uri="{BB962C8B-B14F-4D97-AF65-F5344CB8AC3E}">
        <p14:creationId xmlns:p14="http://schemas.microsoft.com/office/powerpoint/2010/main" val="287052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942062" y="812832"/>
            <a:ext cx="16477376" cy="654025"/>
          </a:xfrm>
          <a:prstGeom prst="rect">
            <a:avLst/>
          </a:prstGeom>
        </p:spPr>
        <p:txBody>
          <a:bodyPr wrap="square" lIns="0" tIns="0" rIns="0" bIns="0" rtlCol="0" anchor="t">
            <a:spAutoFit/>
          </a:bodyPr>
          <a:lstStyle/>
          <a:p>
            <a:pPr algn="ctr">
              <a:lnSpc>
                <a:spcPts val="5084"/>
              </a:lnSpc>
            </a:pPr>
            <a:r>
              <a:rPr lang="vi-VN" sz="4499" b="1" spc="-134">
                <a:solidFill>
                  <a:srgbClr val="000000"/>
                </a:solidFill>
                <a:latin typeface="Times New Roman" panose="02020603050405020304" pitchFamily="18" charset="0"/>
                <a:cs typeface="Times New Roman" panose="02020603050405020304" pitchFamily="18" charset="0"/>
              </a:rPr>
              <a:t>CHƯƠNG</a:t>
            </a:r>
            <a:r>
              <a:rPr lang="en-US" sz="4499" b="1" spc="-134">
                <a:solidFill>
                  <a:srgbClr val="000000"/>
                </a:solidFill>
                <a:latin typeface="Times New Roman" panose="02020603050405020304" pitchFamily="18" charset="0"/>
                <a:cs typeface="Times New Roman" panose="02020603050405020304" pitchFamily="18" charset="0"/>
              </a:rPr>
              <a:t> 04: </a:t>
            </a:r>
            <a:r>
              <a:rPr lang="en-US" sz="4800" b="1">
                <a:solidFill>
                  <a:srgbClr val="000000"/>
                </a:solidFill>
                <a:latin typeface="Times New Roman" panose="02020603050405020304" pitchFamily="18" charset="0"/>
                <a:cs typeface="Times New Roman" panose="02020603050405020304" pitchFamily="18" charset="0"/>
              </a:rPr>
              <a:t>THIẾT KẾ HỆ THỐNG</a:t>
            </a:r>
            <a:endParaRPr lang="en-US" sz="4499" b="1" spc="-134">
              <a:solidFill>
                <a:srgbClr val="000000"/>
              </a:solidFill>
              <a:latin typeface="Times New Roman" panose="02020603050405020304" pitchFamily="18" charset="0"/>
              <a:cs typeface="Times New Roman" panose="02020603050405020304" pitchFamily="18" charset="0"/>
            </a:endParaRPr>
          </a:p>
        </p:txBody>
      </p:sp>
      <p:grpSp>
        <p:nvGrpSpPr>
          <p:cNvPr id="41" name="Group 4">
            <a:extLst>
              <a:ext uri="{FF2B5EF4-FFF2-40B4-BE49-F238E27FC236}">
                <a16:creationId xmlns:a16="http://schemas.microsoft.com/office/drawing/2014/main" id="{6267FBF7-73F2-421A-9433-D4F8FFB833F1}"/>
              </a:ext>
            </a:extLst>
          </p:cNvPr>
          <p:cNvGrpSpPr/>
          <p:nvPr/>
        </p:nvGrpSpPr>
        <p:grpSpPr>
          <a:xfrm>
            <a:off x="3938494" y="9963150"/>
            <a:ext cx="16477376" cy="783580"/>
            <a:chOff x="0" y="0"/>
            <a:chExt cx="4339720" cy="206375"/>
          </a:xfrm>
        </p:grpSpPr>
        <p:sp>
          <p:nvSpPr>
            <p:cNvPr id="42" name="Freeform 5">
              <a:extLst>
                <a:ext uri="{FF2B5EF4-FFF2-40B4-BE49-F238E27FC236}">
                  <a16:creationId xmlns:a16="http://schemas.microsoft.com/office/drawing/2014/main" id="{9391EC8B-D951-4DC0-9F8E-4A1757A531E1}"/>
                </a:ext>
              </a:extLst>
            </p:cNvPr>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43" name="TextBox 6">
              <a:extLst>
                <a:ext uri="{FF2B5EF4-FFF2-40B4-BE49-F238E27FC236}">
                  <a16:creationId xmlns:a16="http://schemas.microsoft.com/office/drawing/2014/main" id="{A1D0C71B-480A-49AD-8902-00A2E340B483}"/>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grpSp>
        <p:nvGrpSpPr>
          <p:cNvPr id="44" name="Group 7">
            <a:extLst>
              <a:ext uri="{FF2B5EF4-FFF2-40B4-BE49-F238E27FC236}">
                <a16:creationId xmlns:a16="http://schemas.microsoft.com/office/drawing/2014/main" id="{8383586F-3911-4909-AD00-CED667EB7DA0}"/>
              </a:ext>
            </a:extLst>
          </p:cNvPr>
          <p:cNvGrpSpPr/>
          <p:nvPr/>
        </p:nvGrpSpPr>
        <p:grpSpPr>
          <a:xfrm>
            <a:off x="-1024868" y="9963150"/>
            <a:ext cx="7295490" cy="783580"/>
            <a:chOff x="0" y="0"/>
            <a:chExt cx="1921446" cy="206375"/>
          </a:xfrm>
        </p:grpSpPr>
        <p:sp>
          <p:nvSpPr>
            <p:cNvPr id="45" name="Freeform 8">
              <a:extLst>
                <a:ext uri="{FF2B5EF4-FFF2-40B4-BE49-F238E27FC236}">
                  <a16:creationId xmlns:a16="http://schemas.microsoft.com/office/drawing/2014/main" id="{89D60792-26C6-4F4A-A64E-653CBC62C5C7}"/>
                </a:ext>
              </a:extLst>
            </p:cNvPr>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46" name="TextBox 9">
              <a:extLst>
                <a:ext uri="{FF2B5EF4-FFF2-40B4-BE49-F238E27FC236}">
                  <a16:creationId xmlns:a16="http://schemas.microsoft.com/office/drawing/2014/main" id="{CE7558CB-B63E-44E0-92B8-47648A489A22}"/>
                </a:ext>
              </a:extLst>
            </p:cNvPr>
            <p:cNvSpPr txBox="1"/>
            <p:nvPr/>
          </p:nvSpPr>
          <p:spPr>
            <a:xfrm>
              <a:off x="101600" y="-57150"/>
              <a:ext cx="609600" cy="666750"/>
            </a:xfrm>
            <a:prstGeom prst="rect">
              <a:avLst/>
            </a:prstGeom>
          </p:spPr>
          <p:txBody>
            <a:bodyPr lIns="50800" tIns="50800" rIns="50800" bIns="50800" rtlCol="0" anchor="ctr"/>
            <a:lstStyle/>
            <a:p>
              <a:pPr algn="ctr">
                <a:lnSpc>
                  <a:spcPts val="2659"/>
                </a:lnSpc>
              </a:pPr>
              <a:endParaRPr/>
            </a:p>
          </p:txBody>
        </p:sp>
      </p:grpSp>
      <p:pic>
        <p:nvPicPr>
          <p:cNvPr id="48" name="Picture 3">
            <a:extLst>
              <a:ext uri="{FF2B5EF4-FFF2-40B4-BE49-F238E27FC236}">
                <a16:creationId xmlns:a16="http://schemas.microsoft.com/office/drawing/2014/main" id="{97C83AF9-C697-4404-900D-2B4F2EEE91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a:off x="17229080" y="-587441"/>
            <a:ext cx="2117840" cy="3264897"/>
          </a:xfrm>
          <a:prstGeom prst="rect">
            <a:avLst/>
          </a:prstGeom>
        </p:spPr>
      </p:pic>
      <p:pic>
        <p:nvPicPr>
          <p:cNvPr id="17" name="Picture 2">
            <a:extLst>
              <a:ext uri="{FF2B5EF4-FFF2-40B4-BE49-F238E27FC236}">
                <a16:creationId xmlns:a16="http://schemas.microsoft.com/office/drawing/2014/main" id="{E37944BE-91DA-4129-BFD1-FFE968532C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42917"/>
          <a:stretch>
            <a:fillRect/>
          </a:stretch>
        </p:blipFill>
        <p:spPr>
          <a:xfrm rot="-5400000" flipH="1" flipV="1">
            <a:off x="-985420" y="-643458"/>
            <a:ext cx="2117840" cy="3264897"/>
          </a:xfrm>
          <a:prstGeom prst="rect">
            <a:avLst/>
          </a:prstGeom>
        </p:spPr>
      </p:pic>
      <p:pic>
        <p:nvPicPr>
          <p:cNvPr id="5" name="Picture 4">
            <a:extLst>
              <a:ext uri="{FF2B5EF4-FFF2-40B4-BE49-F238E27FC236}">
                <a16:creationId xmlns:a16="http://schemas.microsoft.com/office/drawing/2014/main" id="{AD67329F-EB0F-4B84-B030-164EBA19040C}"/>
              </a:ext>
            </a:extLst>
          </p:cNvPr>
          <p:cNvPicPr>
            <a:picLocks noChangeAspect="1"/>
          </p:cNvPicPr>
          <p:nvPr/>
        </p:nvPicPr>
        <p:blipFill>
          <a:blip r:embed="rId5"/>
          <a:stretch>
            <a:fillRect/>
          </a:stretch>
        </p:blipFill>
        <p:spPr>
          <a:xfrm>
            <a:off x="-20782" y="1650511"/>
            <a:ext cx="18288000" cy="8312639"/>
          </a:xfrm>
          <a:prstGeom prst="rect">
            <a:avLst/>
          </a:prstGeom>
        </p:spPr>
      </p:pic>
    </p:spTree>
    <p:extLst>
      <p:ext uri="{BB962C8B-B14F-4D97-AF65-F5344CB8AC3E}">
        <p14:creationId xmlns:p14="http://schemas.microsoft.com/office/powerpoint/2010/main" val="3197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1970</Words>
  <Application>Microsoft Office PowerPoint</Application>
  <PresentationFormat>Custom</PresentationFormat>
  <Paragraphs>109</Paragraphs>
  <Slides>11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Poppins Bold</vt:lpstr>
      <vt:lpstr>Calibri</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Nguyễn Duy</cp:lastModifiedBy>
  <cp:revision>22</cp:revision>
  <dcterms:created xsi:type="dcterms:W3CDTF">2006-08-16T00:00:00Z</dcterms:created>
  <dcterms:modified xsi:type="dcterms:W3CDTF">2023-04-25T06:47:50Z</dcterms:modified>
  <dc:identifier>DAFhC8jYOL8</dc:identifier>
</cp:coreProperties>
</file>